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81" r:id="rId2"/>
    <p:sldId id="385" r:id="rId3"/>
    <p:sldId id="287" r:id="rId4"/>
    <p:sldId id="384" r:id="rId5"/>
    <p:sldId id="270" r:id="rId6"/>
    <p:sldId id="381" r:id="rId7"/>
    <p:sldId id="382" r:id="rId8"/>
    <p:sldId id="313" r:id="rId9"/>
    <p:sldId id="307" r:id="rId10"/>
    <p:sldId id="310" r:id="rId11"/>
    <p:sldId id="309" r:id="rId12"/>
    <p:sldId id="314" r:id="rId13"/>
    <p:sldId id="308" r:id="rId14"/>
    <p:sldId id="271" r:id="rId15"/>
    <p:sldId id="383" r:id="rId16"/>
    <p:sldId id="315" r:id="rId17"/>
    <p:sldId id="316" r:id="rId18"/>
    <p:sldId id="318" r:id="rId19"/>
    <p:sldId id="319" r:id="rId20"/>
    <p:sldId id="320" r:id="rId21"/>
    <p:sldId id="321" r:id="rId22"/>
    <p:sldId id="317" r:id="rId23"/>
    <p:sldId id="342" r:id="rId24"/>
    <p:sldId id="343" r:id="rId25"/>
    <p:sldId id="277" r:id="rId26"/>
    <p:sldId id="334" r:id="rId27"/>
    <p:sldId id="322" r:id="rId28"/>
    <p:sldId id="367" r:id="rId29"/>
    <p:sldId id="324" r:id="rId30"/>
    <p:sldId id="368" r:id="rId31"/>
    <p:sldId id="326" r:id="rId32"/>
    <p:sldId id="369" r:id="rId33"/>
    <p:sldId id="325" r:id="rId34"/>
    <p:sldId id="370" r:id="rId35"/>
    <p:sldId id="329" r:id="rId36"/>
    <p:sldId id="328" r:id="rId37"/>
    <p:sldId id="371" r:id="rId38"/>
    <p:sldId id="298" r:id="rId39"/>
    <p:sldId id="338" r:id="rId40"/>
    <p:sldId id="337" r:id="rId41"/>
    <p:sldId id="336" r:id="rId42"/>
    <p:sldId id="372" r:id="rId43"/>
    <p:sldId id="345" r:id="rId44"/>
    <p:sldId id="335" r:id="rId45"/>
    <p:sldId id="373" r:id="rId46"/>
    <p:sldId id="352" r:id="rId47"/>
    <p:sldId id="374" r:id="rId48"/>
    <p:sldId id="375" r:id="rId49"/>
    <p:sldId id="350" r:id="rId50"/>
    <p:sldId id="349" r:id="rId51"/>
    <p:sldId id="377" r:id="rId52"/>
    <p:sldId id="353" r:id="rId53"/>
    <p:sldId id="376" r:id="rId54"/>
    <p:sldId id="348" r:id="rId55"/>
    <p:sldId id="355" r:id="rId56"/>
    <p:sldId id="354" r:id="rId57"/>
    <p:sldId id="378" r:id="rId58"/>
    <p:sldId id="341" r:id="rId59"/>
    <p:sldId id="340" r:id="rId60"/>
    <p:sldId id="356" r:id="rId61"/>
    <p:sldId id="359" r:id="rId62"/>
    <p:sldId id="358" r:id="rId63"/>
    <p:sldId id="357" r:id="rId64"/>
    <p:sldId id="360" r:id="rId65"/>
    <p:sldId id="366" r:id="rId66"/>
    <p:sldId id="365" r:id="rId67"/>
    <p:sldId id="379" r:id="rId68"/>
    <p:sldId id="386" r:id="rId69"/>
    <p:sldId id="291" r:id="rId7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16275D"/>
    <a:srgbClr val="0C1745"/>
    <a:srgbClr val="0C1846"/>
    <a:srgbClr val="13245A"/>
    <a:srgbClr val="7F7F7F"/>
    <a:srgbClr val="51A8FF"/>
    <a:srgbClr val="53AAFF"/>
    <a:srgbClr val="090D3A"/>
    <a:srgbClr val="1425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79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8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63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7DBF9F-B1CF-4547-9769-368290946D70}" type="datetimeFigureOut">
              <a:rPr lang="zh-CN" altLang="en-US" smtClean="0"/>
              <a:t>2021/5/10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CCFDA8-213B-4958-9ED3-3E0EBD593D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2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动物, 户外, 天空, 浅色&#10;&#10;描述已自动生成">
            <a:extLst>
              <a:ext uri="{FF2B5EF4-FFF2-40B4-BE49-F238E27FC236}">
                <a16:creationId xmlns:a16="http://schemas.microsoft.com/office/drawing/2014/main" id="{505D9038-DD81-48BD-A5BB-5A886A3244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D0E63274-5EB5-47B7-BE51-4F914A6C92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72146" y="405808"/>
            <a:ext cx="1511867" cy="209868"/>
          </a:xfrm>
          <a:prstGeom prst="rect">
            <a:avLst/>
          </a:prstGeom>
        </p:spPr>
      </p:pic>
      <p:sp>
        <p:nvSpPr>
          <p:cNvPr id="8" name="文本占位符 13">
            <a:extLst>
              <a:ext uri="{FF2B5EF4-FFF2-40B4-BE49-F238E27FC236}">
                <a16:creationId xmlns:a16="http://schemas.microsoft.com/office/drawing/2014/main" id="{2438B617-0E35-4265-A264-29EEBB3FF4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6005" y="3040865"/>
            <a:ext cx="7888553" cy="9877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en-US" altLang="zh-CN" dirty="0"/>
              <a:t>PPT</a:t>
            </a:r>
            <a:r>
              <a:rPr lang="zh-CN" altLang="en-US" dirty="0"/>
              <a:t>模板之科技风</a:t>
            </a:r>
          </a:p>
        </p:txBody>
      </p:sp>
      <p:sp>
        <p:nvSpPr>
          <p:cNvPr id="9" name="文本占位符 2">
            <a:extLst>
              <a:ext uri="{FF2B5EF4-FFF2-40B4-BE49-F238E27FC236}">
                <a16:creationId xmlns:a16="http://schemas.microsoft.com/office/drawing/2014/main" id="{4F81B736-E169-4899-886B-8E877132BE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305" y="4085874"/>
            <a:ext cx="4994275" cy="6826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XXX</a:t>
            </a:r>
            <a:r>
              <a:rPr lang="zh-CN" altLang="en-US" dirty="0"/>
              <a:t>解决方案</a:t>
            </a:r>
            <a:r>
              <a:rPr lang="en-US" altLang="zh-CN" dirty="0"/>
              <a:t>/</a:t>
            </a:r>
            <a:r>
              <a:rPr lang="zh-CN" altLang="en-US" dirty="0"/>
              <a:t>产品部</a:t>
            </a:r>
          </a:p>
        </p:txBody>
      </p:sp>
      <p:sp>
        <p:nvSpPr>
          <p:cNvPr id="10" name="文本占位符 13">
            <a:extLst>
              <a:ext uri="{FF2B5EF4-FFF2-40B4-BE49-F238E27FC236}">
                <a16:creationId xmlns:a16="http://schemas.microsoft.com/office/drawing/2014/main" id="{27C21AB2-DF15-4D6A-B252-9CA24D7EAD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6005" y="2042156"/>
            <a:ext cx="2314274" cy="9877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600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en-US" altLang="zh-CN" dirty="0"/>
              <a:t>2019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8874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D486684-34FC-405F-875F-5EAFDB9DED95}"/>
              </a:ext>
            </a:extLst>
          </p:cNvPr>
          <p:cNvSpPr/>
          <p:nvPr userDrawn="1"/>
        </p:nvSpPr>
        <p:spPr>
          <a:xfrm>
            <a:off x="4871277" y="0"/>
            <a:ext cx="7399867" cy="6858000"/>
          </a:xfrm>
          <a:prstGeom prst="rect">
            <a:avLst/>
          </a:prstGeom>
          <a:solidFill>
            <a:srgbClr val="132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E4CE101-C026-4939-8C7A-559AEFFAAC3E}"/>
              </a:ext>
            </a:extLst>
          </p:cNvPr>
          <p:cNvSpPr/>
          <p:nvPr userDrawn="1"/>
        </p:nvSpPr>
        <p:spPr>
          <a:xfrm>
            <a:off x="0" y="0"/>
            <a:ext cx="12271143" cy="6858000"/>
          </a:xfrm>
          <a:prstGeom prst="rect">
            <a:avLst/>
          </a:prstGeom>
          <a:gradFill flip="none" rotWithShape="1">
            <a:gsLst>
              <a:gs pos="53000">
                <a:srgbClr val="14255D"/>
              </a:gs>
              <a:gs pos="0">
                <a:srgbClr val="13245A"/>
              </a:gs>
              <a:gs pos="100000">
                <a:srgbClr val="0D194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EC16F7C0-5BC7-4179-8EAF-2D793896BD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2146" y="405808"/>
            <a:ext cx="1511867" cy="209868"/>
          </a:xfrm>
          <a:prstGeom prst="rect">
            <a:avLst/>
          </a:prstGeom>
        </p:spPr>
      </p:pic>
      <p:sp>
        <p:nvSpPr>
          <p:cNvPr id="47" name="矩形 46">
            <a:extLst>
              <a:ext uri="{FF2B5EF4-FFF2-40B4-BE49-F238E27FC236}">
                <a16:creationId xmlns:a16="http://schemas.microsoft.com/office/drawing/2014/main" id="{71CDF24A-049D-4DA1-88F1-42C52944B6F9}"/>
              </a:ext>
            </a:extLst>
          </p:cNvPr>
          <p:cNvSpPr/>
          <p:nvPr userDrawn="1"/>
        </p:nvSpPr>
        <p:spPr>
          <a:xfrm>
            <a:off x="0" y="1"/>
            <a:ext cx="7022064" cy="6790148"/>
          </a:xfrm>
          <a:prstGeom prst="rect">
            <a:avLst/>
          </a:prstGeom>
          <a:gradFill flip="none" rotWithShape="1">
            <a:gsLst>
              <a:gs pos="0">
                <a:srgbClr val="090D3A"/>
              </a:gs>
              <a:gs pos="100000">
                <a:srgbClr val="090D3A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17">
            <a:extLst>
              <a:ext uri="{FF2B5EF4-FFF2-40B4-BE49-F238E27FC236}">
                <a16:creationId xmlns:a16="http://schemas.microsoft.com/office/drawing/2014/main" id="{03B69BFE-0C35-4076-B6B5-5061E7F2D9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58401" y="1609368"/>
            <a:ext cx="2834821" cy="51717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目录标题</a:t>
            </a:r>
          </a:p>
        </p:txBody>
      </p:sp>
      <p:sp>
        <p:nvSpPr>
          <p:cNvPr id="21" name="文本占位符 17">
            <a:extLst>
              <a:ext uri="{FF2B5EF4-FFF2-40B4-BE49-F238E27FC236}">
                <a16:creationId xmlns:a16="http://schemas.microsoft.com/office/drawing/2014/main" id="{207FBF9E-A7EB-41F7-B4D3-CA86EE635B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58401" y="2545540"/>
            <a:ext cx="2834821" cy="51717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目录标题</a:t>
            </a:r>
          </a:p>
        </p:txBody>
      </p:sp>
      <p:sp>
        <p:nvSpPr>
          <p:cNvPr id="22" name="文本占位符 17">
            <a:extLst>
              <a:ext uri="{FF2B5EF4-FFF2-40B4-BE49-F238E27FC236}">
                <a16:creationId xmlns:a16="http://schemas.microsoft.com/office/drawing/2014/main" id="{D633156C-DC8B-4DEC-BD24-ADA8E2FBE3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58401" y="3481712"/>
            <a:ext cx="2834821" cy="51717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目录标题</a:t>
            </a:r>
          </a:p>
        </p:txBody>
      </p:sp>
      <p:sp>
        <p:nvSpPr>
          <p:cNvPr id="23" name="文本占位符 17">
            <a:extLst>
              <a:ext uri="{FF2B5EF4-FFF2-40B4-BE49-F238E27FC236}">
                <a16:creationId xmlns:a16="http://schemas.microsoft.com/office/drawing/2014/main" id="{67828471-2CBA-4DE2-B03D-F91FF16F25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58401" y="4417884"/>
            <a:ext cx="2834821" cy="51717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目录标题</a:t>
            </a:r>
          </a:p>
        </p:txBody>
      </p:sp>
      <p:sp>
        <p:nvSpPr>
          <p:cNvPr id="24" name="文本占位符 17">
            <a:extLst>
              <a:ext uri="{FF2B5EF4-FFF2-40B4-BE49-F238E27FC236}">
                <a16:creationId xmlns:a16="http://schemas.microsoft.com/office/drawing/2014/main" id="{F91F1C83-EB62-4D53-ABDB-CCEB01F2D9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8401" y="5354056"/>
            <a:ext cx="2834821" cy="51717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目录标题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829E4B1-6706-4D6F-A2AB-9BCA673CBDAB}"/>
              </a:ext>
            </a:extLst>
          </p:cNvPr>
          <p:cNvSpPr txBox="1"/>
          <p:nvPr userDrawn="1"/>
        </p:nvSpPr>
        <p:spPr>
          <a:xfrm>
            <a:off x="6733316" y="1637124"/>
            <a:ext cx="28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FFB2519-0ACA-442A-88E4-7B18667BC5AB}"/>
              </a:ext>
            </a:extLst>
          </p:cNvPr>
          <p:cNvSpPr txBox="1"/>
          <p:nvPr userDrawn="1"/>
        </p:nvSpPr>
        <p:spPr>
          <a:xfrm>
            <a:off x="6733316" y="2565818"/>
            <a:ext cx="28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9BFE2DB-1770-4FC9-9050-DC4AAE6453B1}"/>
              </a:ext>
            </a:extLst>
          </p:cNvPr>
          <p:cNvSpPr txBox="1"/>
          <p:nvPr userDrawn="1"/>
        </p:nvSpPr>
        <p:spPr>
          <a:xfrm>
            <a:off x="6733316" y="3497692"/>
            <a:ext cx="28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35828A0-A7FB-47FD-956C-564563755A24}"/>
              </a:ext>
            </a:extLst>
          </p:cNvPr>
          <p:cNvSpPr txBox="1"/>
          <p:nvPr userDrawn="1"/>
        </p:nvSpPr>
        <p:spPr>
          <a:xfrm>
            <a:off x="6733316" y="4428907"/>
            <a:ext cx="28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771BB70-E130-4266-AED3-15C5C3542643}"/>
              </a:ext>
            </a:extLst>
          </p:cNvPr>
          <p:cNvSpPr txBox="1"/>
          <p:nvPr userDrawn="1"/>
        </p:nvSpPr>
        <p:spPr>
          <a:xfrm>
            <a:off x="6733316" y="5365079"/>
            <a:ext cx="28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4" name="图片 43" descr="图片包含 户外艺术系列&#10;&#10;描述已自动生成">
            <a:extLst>
              <a:ext uri="{FF2B5EF4-FFF2-40B4-BE49-F238E27FC236}">
                <a16:creationId xmlns:a16="http://schemas.microsoft.com/office/drawing/2014/main" id="{35A22040-A7F8-48DA-90B6-A4265D3F3F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88" t="57285" r="54880" b="42614"/>
          <a:stretch/>
        </p:blipFill>
        <p:spPr>
          <a:xfrm rot="8113892">
            <a:off x="4680468" y="-706542"/>
            <a:ext cx="5509" cy="9823"/>
          </a:xfrm>
          <a:custGeom>
            <a:avLst/>
            <a:gdLst>
              <a:gd name="connsiteX0" fmla="*/ 1 w 5509"/>
              <a:gd name="connsiteY0" fmla="*/ 9798 h 9823"/>
              <a:gd name="connsiteX1" fmla="*/ 3167 w 5509"/>
              <a:gd name="connsiteY1" fmla="*/ 3653 h 9823"/>
              <a:gd name="connsiteX2" fmla="*/ 5509 w 5509"/>
              <a:gd name="connsiteY2" fmla="*/ 0 h 9823"/>
              <a:gd name="connsiteX3" fmla="*/ 4555 w 5509"/>
              <a:gd name="connsiteY3" fmla="*/ 1813 h 9823"/>
              <a:gd name="connsiteX4" fmla="*/ 1 w 5509"/>
              <a:gd name="connsiteY4" fmla="*/ 9798 h 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9" h="9823">
                <a:moveTo>
                  <a:pt x="1" y="9798"/>
                </a:moveTo>
                <a:cubicBezTo>
                  <a:pt x="32" y="9512"/>
                  <a:pt x="1350" y="6871"/>
                  <a:pt x="3167" y="3653"/>
                </a:cubicBezTo>
                <a:lnTo>
                  <a:pt x="5509" y="0"/>
                </a:lnTo>
                <a:lnTo>
                  <a:pt x="4555" y="1813"/>
                </a:lnTo>
                <a:cubicBezTo>
                  <a:pt x="1226" y="8015"/>
                  <a:pt x="-30" y="10084"/>
                  <a:pt x="1" y="9798"/>
                </a:cubicBezTo>
                <a:close/>
              </a:path>
            </a:pathLst>
          </a:custGeom>
        </p:spPr>
      </p:pic>
      <p:pic>
        <p:nvPicPr>
          <p:cNvPr id="43" name="图片 42" descr="图片包含 户外艺术系列&#10;&#10;描述已自动生成">
            <a:extLst>
              <a:ext uri="{FF2B5EF4-FFF2-40B4-BE49-F238E27FC236}">
                <a16:creationId xmlns:a16="http://schemas.microsoft.com/office/drawing/2014/main" id="{DCE55259-BC78-436F-968D-014975F99C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94" t="86747" r="37301" b="12439"/>
          <a:stretch/>
        </p:blipFill>
        <p:spPr>
          <a:xfrm rot="8113892">
            <a:off x="489585" y="-670360"/>
            <a:ext cx="35421" cy="78927"/>
          </a:xfrm>
          <a:custGeom>
            <a:avLst/>
            <a:gdLst>
              <a:gd name="connsiteX0" fmla="*/ 28567 w 35421"/>
              <a:gd name="connsiteY0" fmla="*/ 78927 h 78927"/>
              <a:gd name="connsiteX1" fmla="*/ 923 w 35421"/>
              <a:gd name="connsiteY1" fmla="*/ 34778 h 78927"/>
              <a:gd name="connsiteX2" fmla="*/ 35421 w 35421"/>
              <a:gd name="connsiteY2" fmla="*/ 0 h 78927"/>
              <a:gd name="connsiteX3" fmla="*/ 28567 w 35421"/>
              <a:gd name="connsiteY3" fmla="*/ 78927 h 7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21" h="78927">
                <a:moveTo>
                  <a:pt x="28567" y="78927"/>
                </a:moveTo>
                <a:lnTo>
                  <a:pt x="923" y="34778"/>
                </a:lnTo>
                <a:cubicBezTo>
                  <a:pt x="-5570" y="19796"/>
                  <a:pt x="23922" y="11593"/>
                  <a:pt x="35421" y="0"/>
                </a:cubicBezTo>
                <a:lnTo>
                  <a:pt x="28567" y="78927"/>
                </a:lnTo>
                <a:close/>
              </a:path>
            </a:pathLst>
          </a:custGeom>
        </p:spPr>
      </p:pic>
      <p:pic>
        <p:nvPicPr>
          <p:cNvPr id="42" name="图片 41" descr="图片包含 户外艺术系列&#10;&#10;描述已自动生成">
            <a:extLst>
              <a:ext uri="{FF2B5EF4-FFF2-40B4-BE49-F238E27FC236}">
                <a16:creationId xmlns:a16="http://schemas.microsoft.com/office/drawing/2014/main" id="{4EC64151-6B15-4730-B8EA-CB857AAEC0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00" t="68103" r="39592" b="31873"/>
          <a:stretch/>
        </p:blipFill>
        <p:spPr>
          <a:xfrm rot="8113892">
            <a:off x="2074728" y="412177"/>
            <a:ext cx="1336" cy="2279"/>
          </a:xfrm>
          <a:custGeom>
            <a:avLst/>
            <a:gdLst>
              <a:gd name="connsiteX0" fmla="*/ 0 w 1336"/>
              <a:gd name="connsiteY0" fmla="*/ 2279 h 2279"/>
              <a:gd name="connsiteX1" fmla="*/ 75 w 1336"/>
              <a:gd name="connsiteY1" fmla="*/ 2137 h 2279"/>
              <a:gd name="connsiteX2" fmla="*/ 1017 w 1336"/>
              <a:gd name="connsiteY2" fmla="*/ 642 h 2279"/>
              <a:gd name="connsiteX3" fmla="*/ 0 w 1336"/>
              <a:gd name="connsiteY3" fmla="*/ 2279 h 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6" h="2279">
                <a:moveTo>
                  <a:pt x="0" y="2279"/>
                </a:moveTo>
                <a:lnTo>
                  <a:pt x="75" y="2137"/>
                </a:lnTo>
                <a:cubicBezTo>
                  <a:pt x="1443" y="-311"/>
                  <a:pt x="1599" y="-426"/>
                  <a:pt x="1017" y="642"/>
                </a:cubicBezTo>
                <a:lnTo>
                  <a:pt x="0" y="2279"/>
                </a:lnTo>
                <a:close/>
              </a:path>
            </a:pathLst>
          </a:custGeom>
        </p:spPr>
      </p:pic>
      <p:pic>
        <p:nvPicPr>
          <p:cNvPr id="39" name="图片 38" descr="图片包含 户外艺术系列&#10;&#10;描述已自动生成">
            <a:extLst>
              <a:ext uri="{FF2B5EF4-FFF2-40B4-BE49-F238E27FC236}">
                <a16:creationId xmlns:a16="http://schemas.microsoft.com/office/drawing/2014/main" id="{6FBF503D-6198-4DD5-9DD9-EAE1BE4895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1" t="101501" r="34251" b="-1726"/>
          <a:stretch/>
        </p:blipFill>
        <p:spPr>
          <a:xfrm rot="8113892">
            <a:off x="-866217" y="-1256035"/>
            <a:ext cx="4755" cy="21830"/>
          </a:xfrm>
          <a:custGeom>
            <a:avLst/>
            <a:gdLst>
              <a:gd name="connsiteX0" fmla="*/ 668 w 4755"/>
              <a:gd name="connsiteY0" fmla="*/ 19947 h 21830"/>
              <a:gd name="connsiteX1" fmla="*/ 0 w 4755"/>
              <a:gd name="connsiteY1" fmla="*/ 16340 h 21830"/>
              <a:gd name="connsiteX2" fmla="*/ 2760 w 4755"/>
              <a:gd name="connsiteY2" fmla="*/ 1894 h 21830"/>
              <a:gd name="connsiteX3" fmla="*/ 668 w 4755"/>
              <a:gd name="connsiteY3" fmla="*/ 19947 h 21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55" h="21830">
                <a:moveTo>
                  <a:pt x="668" y="19947"/>
                </a:moveTo>
                <a:lnTo>
                  <a:pt x="0" y="16340"/>
                </a:lnTo>
                <a:lnTo>
                  <a:pt x="2760" y="1894"/>
                </a:lnTo>
                <a:cubicBezTo>
                  <a:pt x="6324" y="-8945"/>
                  <a:pt x="4801" y="30754"/>
                  <a:pt x="668" y="19947"/>
                </a:cubicBezTo>
                <a:close/>
              </a:path>
            </a:pathLst>
          </a:custGeom>
        </p:spPr>
      </p:pic>
      <p:pic>
        <p:nvPicPr>
          <p:cNvPr id="31" name="图片 30" descr="图片包含 户外艺术系列&#10;&#10;描述已自动生成">
            <a:extLst>
              <a:ext uri="{FF2B5EF4-FFF2-40B4-BE49-F238E27FC236}">
                <a16:creationId xmlns:a16="http://schemas.microsoft.com/office/drawing/2014/main" id="{7C61AE2F-A0A8-4145-9C33-126D04031E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9" t="-4969" r="5302" b="100000"/>
          <a:stretch/>
        </p:blipFill>
        <p:spPr>
          <a:xfrm rot="8113892">
            <a:off x="2035143" y="7581273"/>
            <a:ext cx="4578922" cy="481681"/>
          </a:xfrm>
          <a:custGeom>
            <a:avLst/>
            <a:gdLst>
              <a:gd name="connsiteX0" fmla="*/ 0 w 4578922"/>
              <a:gd name="connsiteY0" fmla="*/ 481681 h 481681"/>
              <a:gd name="connsiteX1" fmla="*/ 34807 w 4578922"/>
              <a:gd name="connsiteY1" fmla="*/ 469922 h 481681"/>
              <a:gd name="connsiteX2" fmla="*/ 115582 w 4578922"/>
              <a:gd name="connsiteY2" fmla="*/ 458049 h 481681"/>
              <a:gd name="connsiteX3" fmla="*/ 380999 w 4578922"/>
              <a:gd name="connsiteY3" fmla="*/ 422339 h 481681"/>
              <a:gd name="connsiteX4" fmla="*/ 600139 w 4578922"/>
              <a:gd name="connsiteY4" fmla="*/ 363723 h 481681"/>
              <a:gd name="connsiteX5" fmla="*/ 715505 w 4578922"/>
              <a:gd name="connsiteY5" fmla="*/ 340164 h 481681"/>
              <a:gd name="connsiteX6" fmla="*/ 761595 w 4578922"/>
              <a:gd name="connsiteY6" fmla="*/ 316886 h 481681"/>
              <a:gd name="connsiteX7" fmla="*/ 911552 w 4578922"/>
              <a:gd name="connsiteY7" fmla="*/ 281641 h 481681"/>
              <a:gd name="connsiteX8" fmla="*/ 969142 w 4578922"/>
              <a:gd name="connsiteY8" fmla="*/ 246770 h 481681"/>
              <a:gd name="connsiteX9" fmla="*/ 1084508 w 4578922"/>
              <a:gd name="connsiteY9" fmla="*/ 223211 h 481681"/>
              <a:gd name="connsiteX10" fmla="*/ 1303834 w 4578922"/>
              <a:gd name="connsiteY10" fmla="*/ 210779 h 481681"/>
              <a:gd name="connsiteX11" fmla="*/ 1407702 w 4578922"/>
              <a:gd name="connsiteY11" fmla="*/ 198813 h 481681"/>
              <a:gd name="connsiteX12" fmla="*/ 1615435 w 4578922"/>
              <a:gd name="connsiteY12" fmla="*/ 174881 h 481681"/>
              <a:gd name="connsiteX13" fmla="*/ 1788485 w 4578922"/>
              <a:gd name="connsiteY13" fmla="*/ 139544 h 481681"/>
              <a:gd name="connsiteX14" fmla="*/ 1903945 w 4578922"/>
              <a:gd name="connsiteY14" fmla="*/ 139077 h 481681"/>
              <a:gd name="connsiteX15" fmla="*/ 1961628 w 4578922"/>
              <a:gd name="connsiteY15" fmla="*/ 127298 h 481681"/>
              <a:gd name="connsiteX16" fmla="*/ 2030902 w 4578922"/>
              <a:gd name="connsiteY16" fmla="*/ 127018 h 481681"/>
              <a:gd name="connsiteX17" fmla="*/ 2157862 w 4578922"/>
              <a:gd name="connsiteY17" fmla="*/ 114958 h 481681"/>
              <a:gd name="connsiteX18" fmla="*/ 2215545 w 4578922"/>
              <a:gd name="connsiteY18" fmla="*/ 103179 h 481681"/>
              <a:gd name="connsiteX19" fmla="*/ 2342504 w 4578922"/>
              <a:gd name="connsiteY19" fmla="*/ 91120 h 481681"/>
              <a:gd name="connsiteX20" fmla="*/ 2400280 w 4578922"/>
              <a:gd name="connsiteY20" fmla="*/ 102433 h 481681"/>
              <a:gd name="connsiteX21" fmla="*/ 2596515 w 4578922"/>
              <a:gd name="connsiteY21" fmla="*/ 90094 h 481681"/>
              <a:gd name="connsiteX22" fmla="*/ 2734972 w 4578922"/>
              <a:gd name="connsiteY22" fmla="*/ 66442 h 481681"/>
              <a:gd name="connsiteX23" fmla="*/ 2861838 w 4578922"/>
              <a:gd name="connsiteY23" fmla="*/ 31291 h 481681"/>
              <a:gd name="connsiteX24" fmla="*/ 3023388 w 4578922"/>
              <a:gd name="connsiteY24" fmla="*/ 7545 h 481681"/>
              <a:gd name="connsiteX25" fmla="*/ 3219715 w 4578922"/>
              <a:gd name="connsiteY25" fmla="*/ 18299 h 481681"/>
              <a:gd name="connsiteX26" fmla="*/ 3323676 w 4578922"/>
              <a:gd name="connsiteY26" fmla="*/ 29424 h 481681"/>
              <a:gd name="connsiteX27" fmla="*/ 3381453 w 4578922"/>
              <a:gd name="connsiteY27" fmla="*/ 40737 h 481681"/>
              <a:gd name="connsiteX28" fmla="*/ 3508505 w 4578922"/>
              <a:gd name="connsiteY28" fmla="*/ 51769 h 481681"/>
              <a:gd name="connsiteX29" fmla="*/ 3624058 w 4578922"/>
              <a:gd name="connsiteY29" fmla="*/ 74395 h 481681"/>
              <a:gd name="connsiteX30" fmla="*/ 3704926 w 4578922"/>
              <a:gd name="connsiteY30" fmla="*/ 85614 h 481681"/>
              <a:gd name="connsiteX31" fmla="*/ 3843664 w 4578922"/>
              <a:gd name="connsiteY31" fmla="*/ 131239 h 481681"/>
              <a:gd name="connsiteX32" fmla="*/ 4051770 w 4578922"/>
              <a:gd name="connsiteY32" fmla="*/ 199674 h 481681"/>
              <a:gd name="connsiteX33" fmla="*/ 4098048 w 4578922"/>
              <a:gd name="connsiteY33" fmla="*/ 222579 h 481681"/>
              <a:gd name="connsiteX34" fmla="*/ 4225287 w 4578922"/>
              <a:gd name="connsiteY34" fmla="*/ 279796 h 481681"/>
              <a:gd name="connsiteX35" fmla="*/ 4340839 w 4578922"/>
              <a:gd name="connsiteY35" fmla="*/ 302421 h 481681"/>
              <a:gd name="connsiteX36" fmla="*/ 4444986 w 4578922"/>
              <a:gd name="connsiteY36" fmla="*/ 359731 h 481681"/>
              <a:gd name="connsiteX37" fmla="*/ 4532260 w 4578922"/>
              <a:gd name="connsiteY37" fmla="*/ 439167 h 481681"/>
              <a:gd name="connsiteX38" fmla="*/ 4578922 w 4578922"/>
              <a:gd name="connsiteY38" fmla="*/ 481680 h 481681"/>
              <a:gd name="connsiteX39" fmla="*/ 0 w 4578922"/>
              <a:gd name="connsiteY39" fmla="*/ 481681 h 481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578922" h="481681">
                <a:moveTo>
                  <a:pt x="0" y="481681"/>
                </a:moveTo>
                <a:lnTo>
                  <a:pt x="34807" y="469922"/>
                </a:lnTo>
                <a:cubicBezTo>
                  <a:pt x="60589" y="461211"/>
                  <a:pt x="88657" y="462006"/>
                  <a:pt x="115582" y="458049"/>
                </a:cubicBezTo>
                <a:cubicBezTo>
                  <a:pt x="257755" y="437153"/>
                  <a:pt x="169366" y="449662"/>
                  <a:pt x="380999" y="422339"/>
                </a:cubicBezTo>
                <a:cubicBezTo>
                  <a:pt x="455991" y="412657"/>
                  <a:pt x="527092" y="383261"/>
                  <a:pt x="600139" y="363723"/>
                </a:cubicBezTo>
                <a:cubicBezTo>
                  <a:pt x="638055" y="353580"/>
                  <a:pt x="677810" y="351099"/>
                  <a:pt x="715505" y="340164"/>
                </a:cubicBezTo>
                <a:cubicBezTo>
                  <a:pt x="732035" y="335368"/>
                  <a:pt x="745289" y="322395"/>
                  <a:pt x="761595" y="316886"/>
                </a:cubicBezTo>
                <a:cubicBezTo>
                  <a:pt x="900425" y="269986"/>
                  <a:pt x="719316" y="356470"/>
                  <a:pt x="911552" y="281641"/>
                </a:cubicBezTo>
                <a:cubicBezTo>
                  <a:pt x="932465" y="273500"/>
                  <a:pt x="949946" y="258393"/>
                  <a:pt x="969142" y="246770"/>
                </a:cubicBezTo>
                <a:cubicBezTo>
                  <a:pt x="969142" y="246770"/>
                  <a:pt x="1045677" y="228919"/>
                  <a:pt x="1084508" y="223211"/>
                </a:cubicBezTo>
                <a:cubicBezTo>
                  <a:pt x="1184781" y="208472"/>
                  <a:pt x="1210486" y="211156"/>
                  <a:pt x="1303834" y="210779"/>
                </a:cubicBezTo>
                <a:cubicBezTo>
                  <a:pt x="1338686" y="210638"/>
                  <a:pt x="1373079" y="202801"/>
                  <a:pt x="1407702" y="198813"/>
                </a:cubicBezTo>
                <a:lnTo>
                  <a:pt x="1615435" y="174881"/>
                </a:lnTo>
                <a:cubicBezTo>
                  <a:pt x="1673922" y="168143"/>
                  <a:pt x="1730060" y="146794"/>
                  <a:pt x="1788485" y="139544"/>
                </a:cubicBezTo>
                <a:cubicBezTo>
                  <a:pt x="1826679" y="134804"/>
                  <a:pt x="1865554" y="141792"/>
                  <a:pt x="1903945" y="139077"/>
                </a:cubicBezTo>
                <a:cubicBezTo>
                  <a:pt x="1923520" y="137693"/>
                  <a:pt x="1942091" y="129154"/>
                  <a:pt x="1961628" y="127298"/>
                </a:cubicBezTo>
                <a:cubicBezTo>
                  <a:pt x="1984616" y="125114"/>
                  <a:pt x="2007856" y="128467"/>
                  <a:pt x="2030902" y="127018"/>
                </a:cubicBezTo>
                <a:cubicBezTo>
                  <a:pt x="2073329" y="124349"/>
                  <a:pt x="2115701" y="120402"/>
                  <a:pt x="2157862" y="114958"/>
                </a:cubicBezTo>
                <a:cubicBezTo>
                  <a:pt x="2177325" y="112445"/>
                  <a:pt x="2196009" y="105035"/>
                  <a:pt x="2215545" y="103179"/>
                </a:cubicBezTo>
                <a:cubicBezTo>
                  <a:pt x="2378468" y="87704"/>
                  <a:pt x="2199287" y="120366"/>
                  <a:pt x="2342504" y="91120"/>
                </a:cubicBezTo>
                <a:lnTo>
                  <a:pt x="2400280" y="102433"/>
                </a:lnTo>
                <a:cubicBezTo>
                  <a:pt x="2494278" y="120839"/>
                  <a:pt x="2520851" y="103019"/>
                  <a:pt x="2596515" y="90094"/>
                </a:cubicBezTo>
                <a:cubicBezTo>
                  <a:pt x="2655109" y="80085"/>
                  <a:pt x="2680620" y="80263"/>
                  <a:pt x="2734972" y="66442"/>
                </a:cubicBezTo>
                <a:cubicBezTo>
                  <a:pt x="2777500" y="55627"/>
                  <a:pt x="2819310" y="42106"/>
                  <a:pt x="2861838" y="31291"/>
                </a:cubicBezTo>
                <a:cubicBezTo>
                  <a:pt x="2920600" y="16348"/>
                  <a:pt x="2958750" y="14992"/>
                  <a:pt x="3023388" y="7545"/>
                </a:cubicBezTo>
                <a:cubicBezTo>
                  <a:pt x="3166841" y="-8981"/>
                  <a:pt x="3122872" y="4863"/>
                  <a:pt x="3219715" y="18299"/>
                </a:cubicBezTo>
                <a:cubicBezTo>
                  <a:pt x="3254236" y="23088"/>
                  <a:pt x="3289155" y="24635"/>
                  <a:pt x="3323676" y="29424"/>
                </a:cubicBezTo>
                <a:cubicBezTo>
                  <a:pt x="3343115" y="32121"/>
                  <a:pt x="3361970" y="38381"/>
                  <a:pt x="3381453" y="40737"/>
                </a:cubicBezTo>
                <a:cubicBezTo>
                  <a:pt x="3423655" y="45839"/>
                  <a:pt x="3466154" y="48092"/>
                  <a:pt x="3508505" y="51769"/>
                </a:cubicBezTo>
                <a:cubicBezTo>
                  <a:pt x="3547607" y="55165"/>
                  <a:pt x="3585379" y="67731"/>
                  <a:pt x="3624058" y="74395"/>
                </a:cubicBezTo>
                <a:cubicBezTo>
                  <a:pt x="3650877" y="79017"/>
                  <a:pt x="3677970" y="81875"/>
                  <a:pt x="3704926" y="85614"/>
                </a:cubicBezTo>
                <a:lnTo>
                  <a:pt x="3843664" y="131239"/>
                </a:lnTo>
                <a:lnTo>
                  <a:pt x="4051770" y="199674"/>
                </a:lnTo>
                <a:cubicBezTo>
                  <a:pt x="4067910" y="205653"/>
                  <a:pt x="4082350" y="215521"/>
                  <a:pt x="4098048" y="222579"/>
                </a:cubicBezTo>
                <a:cubicBezTo>
                  <a:pt x="4250194" y="290996"/>
                  <a:pt x="4120245" y="227806"/>
                  <a:pt x="4225287" y="279796"/>
                </a:cubicBezTo>
                <a:cubicBezTo>
                  <a:pt x="4260463" y="297207"/>
                  <a:pt x="4303057" y="291791"/>
                  <a:pt x="4340839" y="302421"/>
                </a:cubicBezTo>
                <a:cubicBezTo>
                  <a:pt x="4361948" y="308361"/>
                  <a:pt x="4431361" y="351630"/>
                  <a:pt x="4444986" y="359731"/>
                </a:cubicBezTo>
                <a:cubicBezTo>
                  <a:pt x="4477241" y="388525"/>
                  <a:pt x="4505712" y="414716"/>
                  <a:pt x="4532260" y="439167"/>
                </a:cubicBezTo>
                <a:lnTo>
                  <a:pt x="4578922" y="481680"/>
                </a:lnTo>
                <a:lnTo>
                  <a:pt x="0" y="481681"/>
                </a:lnTo>
                <a:close/>
              </a:path>
            </a:pathLst>
          </a:custGeom>
        </p:spPr>
      </p:pic>
      <p:pic>
        <p:nvPicPr>
          <p:cNvPr id="30" name="图片 29" descr="图片包含 户外艺术系列&#10;&#10;描述已自动生成">
            <a:extLst>
              <a:ext uri="{FF2B5EF4-FFF2-40B4-BE49-F238E27FC236}">
                <a16:creationId xmlns:a16="http://schemas.microsoft.com/office/drawing/2014/main" id="{5178AA12-7ED9-42C2-8B4C-707C6D4231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0" t="6029" r="-2673" b="71315"/>
          <a:stretch/>
        </p:blipFill>
        <p:spPr>
          <a:xfrm rot="8113892">
            <a:off x="301993" y="7776441"/>
            <a:ext cx="460731" cy="2196320"/>
          </a:xfrm>
          <a:custGeom>
            <a:avLst/>
            <a:gdLst>
              <a:gd name="connsiteX0" fmla="*/ 0 w 460731"/>
              <a:gd name="connsiteY0" fmla="*/ 2196320 h 2196320"/>
              <a:gd name="connsiteX1" fmla="*/ 0 w 460731"/>
              <a:gd name="connsiteY1" fmla="*/ 0 h 2196320"/>
              <a:gd name="connsiteX2" fmla="*/ 29060 w 460731"/>
              <a:gd name="connsiteY2" fmla="*/ 16663 h 2196320"/>
              <a:gd name="connsiteX3" fmla="*/ 260632 w 460731"/>
              <a:gd name="connsiteY3" fmla="*/ 177373 h 2196320"/>
              <a:gd name="connsiteX4" fmla="*/ 330374 w 460731"/>
              <a:gd name="connsiteY4" fmla="*/ 292553 h 2196320"/>
              <a:gd name="connsiteX5" fmla="*/ 342154 w 460731"/>
              <a:gd name="connsiteY5" fmla="*/ 350236 h 2196320"/>
              <a:gd name="connsiteX6" fmla="*/ 388804 w 460731"/>
              <a:gd name="connsiteY6" fmla="*/ 465509 h 2196320"/>
              <a:gd name="connsiteX7" fmla="*/ 412082 w 460731"/>
              <a:gd name="connsiteY7" fmla="*/ 511599 h 2196320"/>
              <a:gd name="connsiteX8" fmla="*/ 423955 w 460731"/>
              <a:gd name="connsiteY8" fmla="*/ 592374 h 2196320"/>
              <a:gd name="connsiteX9" fmla="*/ 447234 w 460731"/>
              <a:gd name="connsiteY9" fmla="*/ 638464 h 2196320"/>
              <a:gd name="connsiteX10" fmla="*/ 459293 w 460731"/>
              <a:gd name="connsiteY10" fmla="*/ 765423 h 2196320"/>
              <a:gd name="connsiteX11" fmla="*/ 447980 w 460731"/>
              <a:gd name="connsiteY11" fmla="*/ 823200 h 2196320"/>
              <a:gd name="connsiteX12" fmla="*/ 448260 w 460731"/>
              <a:gd name="connsiteY12" fmla="*/ 892476 h 2196320"/>
              <a:gd name="connsiteX13" fmla="*/ 448820 w 460731"/>
              <a:gd name="connsiteY13" fmla="*/ 1031026 h 2196320"/>
              <a:gd name="connsiteX14" fmla="*/ 437694 w 460731"/>
              <a:gd name="connsiteY14" fmla="*/ 1134987 h 2196320"/>
              <a:gd name="connsiteX15" fmla="*/ 438068 w 460731"/>
              <a:gd name="connsiteY15" fmla="*/ 1227354 h 2196320"/>
              <a:gd name="connsiteX16" fmla="*/ 392537 w 460731"/>
              <a:gd name="connsiteY16" fmla="*/ 1389184 h 2196320"/>
              <a:gd name="connsiteX17" fmla="*/ 392723 w 460731"/>
              <a:gd name="connsiteY17" fmla="*/ 1435369 h 2196320"/>
              <a:gd name="connsiteX18" fmla="*/ 381598 w 460731"/>
              <a:gd name="connsiteY18" fmla="*/ 1539328 h 2196320"/>
              <a:gd name="connsiteX19" fmla="*/ 358879 w 460731"/>
              <a:gd name="connsiteY19" fmla="*/ 1631789 h 2196320"/>
              <a:gd name="connsiteX20" fmla="*/ 347939 w 460731"/>
              <a:gd name="connsiteY20" fmla="*/ 1781933 h 2196320"/>
              <a:gd name="connsiteX21" fmla="*/ 325034 w 460731"/>
              <a:gd name="connsiteY21" fmla="*/ 1828211 h 2196320"/>
              <a:gd name="connsiteX22" fmla="*/ 302315 w 460731"/>
              <a:gd name="connsiteY22" fmla="*/ 1920671 h 2196320"/>
              <a:gd name="connsiteX23" fmla="*/ 152918 w 460731"/>
              <a:gd name="connsiteY23" fmla="*/ 2094467 h 2196320"/>
              <a:gd name="connsiteX24" fmla="*/ 72329 w 460731"/>
              <a:gd name="connsiteY24" fmla="*/ 2152523 h 2196320"/>
              <a:gd name="connsiteX25" fmla="*/ 14740 w 460731"/>
              <a:gd name="connsiteY25" fmla="*/ 2187395 h 2196320"/>
              <a:gd name="connsiteX26" fmla="*/ 0 w 460731"/>
              <a:gd name="connsiteY26" fmla="*/ 2196320 h 219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60731" h="2196320">
                <a:moveTo>
                  <a:pt x="0" y="2196320"/>
                </a:moveTo>
                <a:lnTo>
                  <a:pt x="0" y="0"/>
                </a:lnTo>
                <a:lnTo>
                  <a:pt x="29060" y="16663"/>
                </a:lnTo>
                <a:cubicBezTo>
                  <a:pt x="204821" y="113380"/>
                  <a:pt x="43864" y="-1788"/>
                  <a:pt x="260632" y="177373"/>
                </a:cubicBezTo>
                <a:cubicBezTo>
                  <a:pt x="278307" y="203655"/>
                  <a:pt x="318395" y="257094"/>
                  <a:pt x="330374" y="292553"/>
                </a:cubicBezTo>
                <a:cubicBezTo>
                  <a:pt x="336656" y="311145"/>
                  <a:pt x="338227" y="331008"/>
                  <a:pt x="342154" y="350236"/>
                </a:cubicBezTo>
                <a:cubicBezTo>
                  <a:pt x="396746" y="458324"/>
                  <a:pt x="331159" y="323066"/>
                  <a:pt x="388804" y="465509"/>
                </a:cubicBezTo>
                <a:cubicBezTo>
                  <a:pt x="395261" y="481464"/>
                  <a:pt x="407486" y="495012"/>
                  <a:pt x="412082" y="511599"/>
                </a:cubicBezTo>
                <a:cubicBezTo>
                  <a:pt x="419349" y="537825"/>
                  <a:pt x="419998" y="565449"/>
                  <a:pt x="423955" y="592374"/>
                </a:cubicBezTo>
                <a:cubicBezTo>
                  <a:pt x="431714" y="607737"/>
                  <a:pt x="441725" y="622158"/>
                  <a:pt x="447234" y="638464"/>
                </a:cubicBezTo>
                <a:cubicBezTo>
                  <a:pt x="460364" y="677332"/>
                  <a:pt x="462779" y="725285"/>
                  <a:pt x="459293" y="765423"/>
                </a:cubicBezTo>
                <a:cubicBezTo>
                  <a:pt x="457595" y="784974"/>
                  <a:pt x="451751" y="803940"/>
                  <a:pt x="447980" y="823200"/>
                </a:cubicBezTo>
                <a:cubicBezTo>
                  <a:pt x="443543" y="845861"/>
                  <a:pt x="448167" y="869383"/>
                  <a:pt x="448260" y="892476"/>
                </a:cubicBezTo>
                <a:cubicBezTo>
                  <a:pt x="448447" y="938659"/>
                  <a:pt x="450830" y="984886"/>
                  <a:pt x="448820" y="1031026"/>
                </a:cubicBezTo>
                <a:cubicBezTo>
                  <a:pt x="447303" y="1065844"/>
                  <a:pt x="439599" y="1100188"/>
                  <a:pt x="437694" y="1134987"/>
                </a:cubicBezTo>
                <a:cubicBezTo>
                  <a:pt x="436011" y="1165730"/>
                  <a:pt x="441763" y="1196787"/>
                  <a:pt x="438068" y="1227354"/>
                </a:cubicBezTo>
                <a:cubicBezTo>
                  <a:pt x="419559" y="1380446"/>
                  <a:pt x="417578" y="1261294"/>
                  <a:pt x="392537" y="1389184"/>
                </a:cubicBezTo>
                <a:cubicBezTo>
                  <a:pt x="389580" y="1404293"/>
                  <a:pt x="393842" y="1420014"/>
                  <a:pt x="392723" y="1435369"/>
                </a:cubicBezTo>
                <a:cubicBezTo>
                  <a:pt x="390191" y="1470128"/>
                  <a:pt x="387515" y="1504983"/>
                  <a:pt x="381598" y="1539328"/>
                </a:cubicBezTo>
                <a:cubicBezTo>
                  <a:pt x="376209" y="1570604"/>
                  <a:pt x="363241" y="1600353"/>
                  <a:pt x="358879" y="1631789"/>
                </a:cubicBezTo>
                <a:cubicBezTo>
                  <a:pt x="342963" y="1746503"/>
                  <a:pt x="381547" y="1656714"/>
                  <a:pt x="347939" y="1781933"/>
                </a:cubicBezTo>
                <a:cubicBezTo>
                  <a:pt x="343478" y="1798557"/>
                  <a:pt x="330411" y="1811860"/>
                  <a:pt x="325034" y="1828211"/>
                </a:cubicBezTo>
                <a:cubicBezTo>
                  <a:pt x="315120" y="1858359"/>
                  <a:pt x="319544" y="1894018"/>
                  <a:pt x="302315" y="1920671"/>
                </a:cubicBezTo>
                <a:cubicBezTo>
                  <a:pt x="260843" y="1984827"/>
                  <a:pt x="202717" y="2036535"/>
                  <a:pt x="152918" y="2094467"/>
                </a:cubicBezTo>
                <a:lnTo>
                  <a:pt x="72329" y="2152523"/>
                </a:lnTo>
                <a:cubicBezTo>
                  <a:pt x="54121" y="2165641"/>
                  <a:pt x="33937" y="2175771"/>
                  <a:pt x="14740" y="2187395"/>
                </a:cubicBezTo>
                <a:lnTo>
                  <a:pt x="0" y="2196320"/>
                </a:lnTo>
                <a:close/>
              </a:path>
            </a:pathLst>
          </a:custGeom>
        </p:spPr>
      </p:pic>
      <p:pic>
        <p:nvPicPr>
          <p:cNvPr id="29" name="图片 28" descr="图片包含 户外艺术系列&#10;&#10;描述已自动生成">
            <a:extLst>
              <a:ext uri="{FF2B5EF4-FFF2-40B4-BE49-F238E27FC236}">
                <a16:creationId xmlns:a16="http://schemas.microsoft.com/office/drawing/2014/main" id="{8AF4DE5E-420E-4CC8-9561-6790221288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98" b="93971"/>
          <a:stretch/>
        </p:blipFill>
        <p:spPr>
          <a:xfrm rot="8113892">
            <a:off x="1542568" y="9085518"/>
            <a:ext cx="913717" cy="584444"/>
          </a:xfrm>
          <a:custGeom>
            <a:avLst/>
            <a:gdLst>
              <a:gd name="connsiteX0" fmla="*/ 0 w 913717"/>
              <a:gd name="connsiteY0" fmla="*/ 0 h 584444"/>
              <a:gd name="connsiteX1" fmla="*/ 913717 w 913717"/>
              <a:gd name="connsiteY1" fmla="*/ 0 h 584444"/>
              <a:gd name="connsiteX2" fmla="*/ 913717 w 913717"/>
              <a:gd name="connsiteY2" fmla="*/ 584444 h 584444"/>
              <a:gd name="connsiteX3" fmla="*/ 908104 w 913717"/>
              <a:gd name="connsiteY3" fmla="*/ 581226 h 584444"/>
              <a:gd name="connsiteX4" fmla="*/ 827038 w 913717"/>
              <a:gd name="connsiteY4" fmla="*/ 532297 h 584444"/>
              <a:gd name="connsiteX5" fmla="*/ 757668 w 913717"/>
              <a:gd name="connsiteY5" fmla="*/ 509486 h 584444"/>
              <a:gd name="connsiteX6" fmla="*/ 711391 w 913717"/>
              <a:gd name="connsiteY6" fmla="*/ 486580 h 584444"/>
              <a:gd name="connsiteX7" fmla="*/ 480099 w 913717"/>
              <a:gd name="connsiteY7" fmla="*/ 395146 h 584444"/>
              <a:gd name="connsiteX8" fmla="*/ 248340 w 913717"/>
              <a:gd name="connsiteY8" fmla="*/ 188252 h 584444"/>
              <a:gd name="connsiteX9" fmla="*/ 190470 w 913717"/>
              <a:gd name="connsiteY9" fmla="*/ 153848 h 584444"/>
              <a:gd name="connsiteX10" fmla="*/ 29065 w 913717"/>
              <a:gd name="connsiteY10" fmla="*/ 26482 h 584444"/>
              <a:gd name="connsiteX11" fmla="*/ 0 w 913717"/>
              <a:gd name="connsiteY11" fmla="*/ 0 h 584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3717" h="584444">
                <a:moveTo>
                  <a:pt x="0" y="0"/>
                </a:moveTo>
                <a:lnTo>
                  <a:pt x="913717" y="0"/>
                </a:lnTo>
                <a:lnTo>
                  <a:pt x="913717" y="584444"/>
                </a:lnTo>
                <a:lnTo>
                  <a:pt x="908104" y="581226"/>
                </a:lnTo>
                <a:cubicBezTo>
                  <a:pt x="870023" y="558831"/>
                  <a:pt x="827038" y="532297"/>
                  <a:pt x="827038" y="532297"/>
                </a:cubicBezTo>
                <a:cubicBezTo>
                  <a:pt x="803915" y="524694"/>
                  <a:pt x="780305" y="518434"/>
                  <a:pt x="757668" y="509486"/>
                </a:cubicBezTo>
                <a:cubicBezTo>
                  <a:pt x="741662" y="503159"/>
                  <a:pt x="727531" y="492559"/>
                  <a:pt x="711391" y="486580"/>
                </a:cubicBezTo>
                <a:cubicBezTo>
                  <a:pt x="672982" y="472354"/>
                  <a:pt x="522217" y="432746"/>
                  <a:pt x="480099" y="395146"/>
                </a:cubicBezTo>
                <a:lnTo>
                  <a:pt x="248340" y="188252"/>
                </a:lnTo>
                <a:cubicBezTo>
                  <a:pt x="229051" y="176784"/>
                  <a:pt x="208972" y="166547"/>
                  <a:pt x="190470" y="153848"/>
                </a:cubicBezTo>
                <a:cubicBezTo>
                  <a:pt x="127025" y="110303"/>
                  <a:pt x="78179" y="70147"/>
                  <a:pt x="29065" y="26482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CF92C6A-2BAE-476D-9F28-8E02CF804332}"/>
              </a:ext>
            </a:extLst>
          </p:cNvPr>
          <p:cNvSpPr txBox="1"/>
          <p:nvPr userDrawn="1"/>
        </p:nvSpPr>
        <p:spPr>
          <a:xfrm>
            <a:off x="2963992" y="3101631"/>
            <a:ext cx="2332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gradFill flip="none" rotWithShape="1">
                  <a:gsLst>
                    <a:gs pos="0">
                      <a:srgbClr val="53AAFF"/>
                    </a:gs>
                    <a:gs pos="100000">
                      <a:schemeClr val="bg1"/>
                    </a:gs>
                  </a:gsLst>
                  <a:lin ang="17400000" scaled="0"/>
                  <a:tileRect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CONTENT</a:t>
            </a:r>
            <a:endParaRPr lang="zh-CN" altLang="en-US" sz="3600" dirty="0">
              <a:gradFill flip="none" rotWithShape="1">
                <a:gsLst>
                  <a:gs pos="0">
                    <a:srgbClr val="53AAFF"/>
                  </a:gs>
                  <a:gs pos="100000">
                    <a:schemeClr val="bg1"/>
                  </a:gs>
                </a:gsLst>
                <a:lin ang="17400000" scaled="0"/>
                <a:tileRect/>
              </a:gra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A83DED1-AA87-4504-8FA1-0CCB2689E0C3}"/>
              </a:ext>
            </a:extLst>
          </p:cNvPr>
          <p:cNvCxnSpPr>
            <a:cxnSpLocks/>
          </p:cNvCxnSpPr>
          <p:nvPr userDrawn="1"/>
        </p:nvCxnSpPr>
        <p:spPr>
          <a:xfrm>
            <a:off x="1109620" y="3429000"/>
            <a:ext cx="1755694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1900">
                  <a:srgbClr val="DEE6F4">
                    <a:alpha val="0"/>
                  </a:srgbClr>
                </a:gs>
                <a:gs pos="86364">
                  <a:srgbClr val="90C2F8"/>
                </a:gs>
                <a:gs pos="72000">
                  <a:srgbClr val="D0DCF0"/>
                </a:gs>
                <a:gs pos="100000">
                  <a:srgbClr val="53AAFF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64224652-1253-4AAF-A3F0-D66238FA8A5D}"/>
              </a:ext>
            </a:extLst>
          </p:cNvPr>
          <p:cNvSpPr/>
          <p:nvPr userDrawn="1"/>
        </p:nvSpPr>
        <p:spPr>
          <a:xfrm rot="18891276" flipV="1">
            <a:off x="2764154" y="3387212"/>
            <a:ext cx="83825" cy="83825"/>
          </a:xfrm>
          <a:prstGeom prst="rect">
            <a:avLst/>
          </a:prstGeom>
          <a:solidFill>
            <a:srgbClr val="53AAFF"/>
          </a:solidFill>
          <a:ln>
            <a:noFill/>
          </a:ln>
          <a:effectLst>
            <a:glow rad="101600">
              <a:schemeClr val="accent5">
                <a:satMod val="175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 descr="图片包含 动物, 无脊椎动物&#10;&#10;描述已自动生成">
            <a:extLst>
              <a:ext uri="{FF2B5EF4-FFF2-40B4-BE49-F238E27FC236}">
                <a16:creationId xmlns:a16="http://schemas.microsoft.com/office/drawing/2014/main" id="{E4A3B78E-2D04-40BF-8EF7-3A4C7FF85E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24" t="25595" r="22226" b="3891"/>
          <a:stretch/>
        </p:blipFill>
        <p:spPr>
          <a:xfrm rot="906873" flipH="1">
            <a:off x="-972707" y="158591"/>
            <a:ext cx="3393587" cy="6920676"/>
          </a:xfrm>
          <a:custGeom>
            <a:avLst/>
            <a:gdLst>
              <a:gd name="connsiteX0" fmla="*/ 2764091 w 3393587"/>
              <a:gd name="connsiteY0" fmla="*/ 0 h 6920676"/>
              <a:gd name="connsiteX1" fmla="*/ 0 w 3393587"/>
              <a:gd name="connsiteY1" fmla="*/ 0 h 6920676"/>
              <a:gd name="connsiteX2" fmla="*/ 0 w 3393587"/>
              <a:gd name="connsiteY2" fmla="*/ 6920676 h 6920676"/>
              <a:gd name="connsiteX3" fmla="*/ 506580 w 3393587"/>
              <a:gd name="connsiteY3" fmla="*/ 6920676 h 6920676"/>
              <a:gd name="connsiteX4" fmla="*/ 613985 w 3393587"/>
              <a:gd name="connsiteY4" fmla="*/ 6523016 h 6920676"/>
              <a:gd name="connsiteX5" fmla="*/ 1605365 w 3393587"/>
              <a:gd name="connsiteY5" fmla="*/ 6790781 h 6920676"/>
              <a:gd name="connsiteX6" fmla="*/ 3393587 w 3393587"/>
              <a:gd name="connsiteY6" fmla="*/ 170023 h 6920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93587" h="6920676">
                <a:moveTo>
                  <a:pt x="2764091" y="0"/>
                </a:moveTo>
                <a:lnTo>
                  <a:pt x="0" y="0"/>
                </a:lnTo>
                <a:lnTo>
                  <a:pt x="0" y="6920676"/>
                </a:lnTo>
                <a:lnTo>
                  <a:pt x="506580" y="6920676"/>
                </a:lnTo>
                <a:lnTo>
                  <a:pt x="613985" y="6523016"/>
                </a:lnTo>
                <a:lnTo>
                  <a:pt x="1605365" y="6790781"/>
                </a:lnTo>
                <a:lnTo>
                  <a:pt x="3393587" y="17002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37944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D486684-34FC-405F-875F-5EAFDB9DED95}"/>
              </a:ext>
            </a:extLst>
          </p:cNvPr>
          <p:cNvSpPr/>
          <p:nvPr userDrawn="1"/>
        </p:nvSpPr>
        <p:spPr>
          <a:xfrm>
            <a:off x="4871277" y="0"/>
            <a:ext cx="7399867" cy="6858000"/>
          </a:xfrm>
          <a:prstGeom prst="rect">
            <a:avLst/>
          </a:prstGeom>
          <a:solidFill>
            <a:srgbClr val="132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E4CE101-C026-4939-8C7A-559AEFFAAC3E}"/>
              </a:ext>
            </a:extLst>
          </p:cNvPr>
          <p:cNvSpPr/>
          <p:nvPr userDrawn="1"/>
        </p:nvSpPr>
        <p:spPr>
          <a:xfrm>
            <a:off x="0" y="0"/>
            <a:ext cx="12271143" cy="6858000"/>
          </a:xfrm>
          <a:prstGeom prst="rect">
            <a:avLst/>
          </a:prstGeom>
          <a:gradFill flip="none" rotWithShape="1">
            <a:gsLst>
              <a:gs pos="53000">
                <a:srgbClr val="14255D"/>
              </a:gs>
              <a:gs pos="0">
                <a:srgbClr val="13245A"/>
              </a:gs>
              <a:gs pos="100000">
                <a:srgbClr val="0D194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EC16F7C0-5BC7-4179-8EAF-2D793896BD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2146" y="405808"/>
            <a:ext cx="1511867" cy="209868"/>
          </a:xfrm>
          <a:prstGeom prst="rect">
            <a:avLst/>
          </a:prstGeom>
        </p:spPr>
      </p:pic>
      <p:sp>
        <p:nvSpPr>
          <p:cNvPr id="47" name="矩形 46">
            <a:extLst>
              <a:ext uri="{FF2B5EF4-FFF2-40B4-BE49-F238E27FC236}">
                <a16:creationId xmlns:a16="http://schemas.microsoft.com/office/drawing/2014/main" id="{71CDF24A-049D-4DA1-88F1-42C52944B6F9}"/>
              </a:ext>
            </a:extLst>
          </p:cNvPr>
          <p:cNvSpPr/>
          <p:nvPr userDrawn="1"/>
        </p:nvSpPr>
        <p:spPr>
          <a:xfrm>
            <a:off x="0" y="1"/>
            <a:ext cx="7022064" cy="6790148"/>
          </a:xfrm>
          <a:prstGeom prst="rect">
            <a:avLst/>
          </a:prstGeom>
          <a:gradFill flip="none" rotWithShape="1">
            <a:gsLst>
              <a:gs pos="0">
                <a:srgbClr val="090D3A"/>
              </a:gs>
              <a:gs pos="100000">
                <a:srgbClr val="090D3A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17">
            <a:extLst>
              <a:ext uri="{FF2B5EF4-FFF2-40B4-BE49-F238E27FC236}">
                <a16:creationId xmlns:a16="http://schemas.microsoft.com/office/drawing/2014/main" id="{03B69BFE-0C35-4076-B6B5-5061E7F2D9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58401" y="1895976"/>
            <a:ext cx="2834821" cy="51717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目录标题</a:t>
            </a:r>
          </a:p>
        </p:txBody>
      </p:sp>
      <p:sp>
        <p:nvSpPr>
          <p:cNvPr id="21" name="文本占位符 17">
            <a:extLst>
              <a:ext uri="{FF2B5EF4-FFF2-40B4-BE49-F238E27FC236}">
                <a16:creationId xmlns:a16="http://schemas.microsoft.com/office/drawing/2014/main" id="{207FBF9E-A7EB-41F7-B4D3-CA86EE635B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58401" y="2832148"/>
            <a:ext cx="2834821" cy="51717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目录标题</a:t>
            </a:r>
          </a:p>
        </p:txBody>
      </p:sp>
      <p:sp>
        <p:nvSpPr>
          <p:cNvPr id="22" name="文本占位符 17">
            <a:extLst>
              <a:ext uri="{FF2B5EF4-FFF2-40B4-BE49-F238E27FC236}">
                <a16:creationId xmlns:a16="http://schemas.microsoft.com/office/drawing/2014/main" id="{D633156C-DC8B-4DEC-BD24-ADA8E2FBE3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58401" y="3768320"/>
            <a:ext cx="2834821" cy="51717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目录标题</a:t>
            </a:r>
          </a:p>
        </p:txBody>
      </p:sp>
      <p:sp>
        <p:nvSpPr>
          <p:cNvPr id="23" name="文本占位符 17">
            <a:extLst>
              <a:ext uri="{FF2B5EF4-FFF2-40B4-BE49-F238E27FC236}">
                <a16:creationId xmlns:a16="http://schemas.microsoft.com/office/drawing/2014/main" id="{67828471-2CBA-4DE2-B03D-F91FF16F25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58401" y="4704492"/>
            <a:ext cx="2834821" cy="51717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目录标题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829E4B1-6706-4D6F-A2AB-9BCA673CBDAB}"/>
              </a:ext>
            </a:extLst>
          </p:cNvPr>
          <p:cNvSpPr txBox="1"/>
          <p:nvPr userDrawn="1"/>
        </p:nvSpPr>
        <p:spPr>
          <a:xfrm>
            <a:off x="6733316" y="1923732"/>
            <a:ext cx="28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FFB2519-0ACA-442A-88E4-7B18667BC5AB}"/>
              </a:ext>
            </a:extLst>
          </p:cNvPr>
          <p:cNvSpPr txBox="1"/>
          <p:nvPr userDrawn="1"/>
        </p:nvSpPr>
        <p:spPr>
          <a:xfrm>
            <a:off x="6733316" y="2852426"/>
            <a:ext cx="28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9BFE2DB-1770-4FC9-9050-DC4AAE6453B1}"/>
              </a:ext>
            </a:extLst>
          </p:cNvPr>
          <p:cNvSpPr txBox="1"/>
          <p:nvPr userDrawn="1"/>
        </p:nvSpPr>
        <p:spPr>
          <a:xfrm>
            <a:off x="6733316" y="3784300"/>
            <a:ext cx="28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35828A0-A7FB-47FD-956C-564563755A24}"/>
              </a:ext>
            </a:extLst>
          </p:cNvPr>
          <p:cNvSpPr txBox="1"/>
          <p:nvPr userDrawn="1"/>
        </p:nvSpPr>
        <p:spPr>
          <a:xfrm>
            <a:off x="6733316" y="4715515"/>
            <a:ext cx="28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4" name="图片 43" descr="图片包含 户外艺术系列&#10;&#10;描述已自动生成">
            <a:extLst>
              <a:ext uri="{FF2B5EF4-FFF2-40B4-BE49-F238E27FC236}">
                <a16:creationId xmlns:a16="http://schemas.microsoft.com/office/drawing/2014/main" id="{35A22040-A7F8-48DA-90B6-A4265D3F3F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88" t="57285" r="54880" b="42614"/>
          <a:stretch/>
        </p:blipFill>
        <p:spPr>
          <a:xfrm rot="8113892">
            <a:off x="4680468" y="-706542"/>
            <a:ext cx="5509" cy="9823"/>
          </a:xfrm>
          <a:custGeom>
            <a:avLst/>
            <a:gdLst>
              <a:gd name="connsiteX0" fmla="*/ 1 w 5509"/>
              <a:gd name="connsiteY0" fmla="*/ 9798 h 9823"/>
              <a:gd name="connsiteX1" fmla="*/ 3167 w 5509"/>
              <a:gd name="connsiteY1" fmla="*/ 3653 h 9823"/>
              <a:gd name="connsiteX2" fmla="*/ 5509 w 5509"/>
              <a:gd name="connsiteY2" fmla="*/ 0 h 9823"/>
              <a:gd name="connsiteX3" fmla="*/ 4555 w 5509"/>
              <a:gd name="connsiteY3" fmla="*/ 1813 h 9823"/>
              <a:gd name="connsiteX4" fmla="*/ 1 w 5509"/>
              <a:gd name="connsiteY4" fmla="*/ 9798 h 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9" h="9823">
                <a:moveTo>
                  <a:pt x="1" y="9798"/>
                </a:moveTo>
                <a:cubicBezTo>
                  <a:pt x="32" y="9512"/>
                  <a:pt x="1350" y="6871"/>
                  <a:pt x="3167" y="3653"/>
                </a:cubicBezTo>
                <a:lnTo>
                  <a:pt x="5509" y="0"/>
                </a:lnTo>
                <a:lnTo>
                  <a:pt x="4555" y="1813"/>
                </a:lnTo>
                <a:cubicBezTo>
                  <a:pt x="1226" y="8015"/>
                  <a:pt x="-30" y="10084"/>
                  <a:pt x="1" y="9798"/>
                </a:cubicBezTo>
                <a:close/>
              </a:path>
            </a:pathLst>
          </a:custGeom>
        </p:spPr>
      </p:pic>
      <p:pic>
        <p:nvPicPr>
          <p:cNvPr id="43" name="图片 42" descr="图片包含 户外艺术系列&#10;&#10;描述已自动生成">
            <a:extLst>
              <a:ext uri="{FF2B5EF4-FFF2-40B4-BE49-F238E27FC236}">
                <a16:creationId xmlns:a16="http://schemas.microsoft.com/office/drawing/2014/main" id="{DCE55259-BC78-436F-968D-014975F99C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94" t="86747" r="37301" b="12439"/>
          <a:stretch/>
        </p:blipFill>
        <p:spPr>
          <a:xfrm rot="8113892">
            <a:off x="489585" y="-670360"/>
            <a:ext cx="35421" cy="78927"/>
          </a:xfrm>
          <a:custGeom>
            <a:avLst/>
            <a:gdLst>
              <a:gd name="connsiteX0" fmla="*/ 28567 w 35421"/>
              <a:gd name="connsiteY0" fmla="*/ 78927 h 78927"/>
              <a:gd name="connsiteX1" fmla="*/ 923 w 35421"/>
              <a:gd name="connsiteY1" fmla="*/ 34778 h 78927"/>
              <a:gd name="connsiteX2" fmla="*/ 35421 w 35421"/>
              <a:gd name="connsiteY2" fmla="*/ 0 h 78927"/>
              <a:gd name="connsiteX3" fmla="*/ 28567 w 35421"/>
              <a:gd name="connsiteY3" fmla="*/ 78927 h 7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21" h="78927">
                <a:moveTo>
                  <a:pt x="28567" y="78927"/>
                </a:moveTo>
                <a:lnTo>
                  <a:pt x="923" y="34778"/>
                </a:lnTo>
                <a:cubicBezTo>
                  <a:pt x="-5570" y="19796"/>
                  <a:pt x="23922" y="11593"/>
                  <a:pt x="35421" y="0"/>
                </a:cubicBezTo>
                <a:lnTo>
                  <a:pt x="28567" y="78927"/>
                </a:lnTo>
                <a:close/>
              </a:path>
            </a:pathLst>
          </a:custGeom>
        </p:spPr>
      </p:pic>
      <p:pic>
        <p:nvPicPr>
          <p:cNvPr id="42" name="图片 41" descr="图片包含 户外艺术系列&#10;&#10;描述已自动生成">
            <a:extLst>
              <a:ext uri="{FF2B5EF4-FFF2-40B4-BE49-F238E27FC236}">
                <a16:creationId xmlns:a16="http://schemas.microsoft.com/office/drawing/2014/main" id="{4EC64151-6B15-4730-B8EA-CB857AAEC0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00" t="68103" r="39592" b="31873"/>
          <a:stretch/>
        </p:blipFill>
        <p:spPr>
          <a:xfrm rot="8113892">
            <a:off x="2074728" y="412177"/>
            <a:ext cx="1336" cy="2279"/>
          </a:xfrm>
          <a:custGeom>
            <a:avLst/>
            <a:gdLst>
              <a:gd name="connsiteX0" fmla="*/ 0 w 1336"/>
              <a:gd name="connsiteY0" fmla="*/ 2279 h 2279"/>
              <a:gd name="connsiteX1" fmla="*/ 75 w 1336"/>
              <a:gd name="connsiteY1" fmla="*/ 2137 h 2279"/>
              <a:gd name="connsiteX2" fmla="*/ 1017 w 1336"/>
              <a:gd name="connsiteY2" fmla="*/ 642 h 2279"/>
              <a:gd name="connsiteX3" fmla="*/ 0 w 1336"/>
              <a:gd name="connsiteY3" fmla="*/ 2279 h 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6" h="2279">
                <a:moveTo>
                  <a:pt x="0" y="2279"/>
                </a:moveTo>
                <a:lnTo>
                  <a:pt x="75" y="2137"/>
                </a:lnTo>
                <a:cubicBezTo>
                  <a:pt x="1443" y="-311"/>
                  <a:pt x="1599" y="-426"/>
                  <a:pt x="1017" y="642"/>
                </a:cubicBezTo>
                <a:lnTo>
                  <a:pt x="0" y="2279"/>
                </a:lnTo>
                <a:close/>
              </a:path>
            </a:pathLst>
          </a:custGeom>
        </p:spPr>
      </p:pic>
      <p:pic>
        <p:nvPicPr>
          <p:cNvPr id="39" name="图片 38" descr="图片包含 户外艺术系列&#10;&#10;描述已自动生成">
            <a:extLst>
              <a:ext uri="{FF2B5EF4-FFF2-40B4-BE49-F238E27FC236}">
                <a16:creationId xmlns:a16="http://schemas.microsoft.com/office/drawing/2014/main" id="{6FBF503D-6198-4DD5-9DD9-EAE1BE4895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1" t="101501" r="34251" b="-1726"/>
          <a:stretch/>
        </p:blipFill>
        <p:spPr>
          <a:xfrm rot="8113892">
            <a:off x="-866217" y="-1256035"/>
            <a:ext cx="4755" cy="21830"/>
          </a:xfrm>
          <a:custGeom>
            <a:avLst/>
            <a:gdLst>
              <a:gd name="connsiteX0" fmla="*/ 668 w 4755"/>
              <a:gd name="connsiteY0" fmla="*/ 19947 h 21830"/>
              <a:gd name="connsiteX1" fmla="*/ 0 w 4755"/>
              <a:gd name="connsiteY1" fmla="*/ 16340 h 21830"/>
              <a:gd name="connsiteX2" fmla="*/ 2760 w 4755"/>
              <a:gd name="connsiteY2" fmla="*/ 1894 h 21830"/>
              <a:gd name="connsiteX3" fmla="*/ 668 w 4755"/>
              <a:gd name="connsiteY3" fmla="*/ 19947 h 21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55" h="21830">
                <a:moveTo>
                  <a:pt x="668" y="19947"/>
                </a:moveTo>
                <a:lnTo>
                  <a:pt x="0" y="16340"/>
                </a:lnTo>
                <a:lnTo>
                  <a:pt x="2760" y="1894"/>
                </a:lnTo>
                <a:cubicBezTo>
                  <a:pt x="6324" y="-8945"/>
                  <a:pt x="4801" y="30754"/>
                  <a:pt x="668" y="19947"/>
                </a:cubicBezTo>
                <a:close/>
              </a:path>
            </a:pathLst>
          </a:custGeom>
        </p:spPr>
      </p:pic>
      <p:pic>
        <p:nvPicPr>
          <p:cNvPr id="31" name="图片 30" descr="图片包含 户外艺术系列&#10;&#10;描述已自动生成">
            <a:extLst>
              <a:ext uri="{FF2B5EF4-FFF2-40B4-BE49-F238E27FC236}">
                <a16:creationId xmlns:a16="http://schemas.microsoft.com/office/drawing/2014/main" id="{7C61AE2F-A0A8-4145-9C33-126D04031E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9" t="-4969" r="5302" b="100000"/>
          <a:stretch/>
        </p:blipFill>
        <p:spPr>
          <a:xfrm rot="8113892">
            <a:off x="2035143" y="7581273"/>
            <a:ext cx="4578922" cy="481681"/>
          </a:xfrm>
          <a:custGeom>
            <a:avLst/>
            <a:gdLst>
              <a:gd name="connsiteX0" fmla="*/ 0 w 4578922"/>
              <a:gd name="connsiteY0" fmla="*/ 481681 h 481681"/>
              <a:gd name="connsiteX1" fmla="*/ 34807 w 4578922"/>
              <a:gd name="connsiteY1" fmla="*/ 469922 h 481681"/>
              <a:gd name="connsiteX2" fmla="*/ 115582 w 4578922"/>
              <a:gd name="connsiteY2" fmla="*/ 458049 h 481681"/>
              <a:gd name="connsiteX3" fmla="*/ 380999 w 4578922"/>
              <a:gd name="connsiteY3" fmla="*/ 422339 h 481681"/>
              <a:gd name="connsiteX4" fmla="*/ 600139 w 4578922"/>
              <a:gd name="connsiteY4" fmla="*/ 363723 h 481681"/>
              <a:gd name="connsiteX5" fmla="*/ 715505 w 4578922"/>
              <a:gd name="connsiteY5" fmla="*/ 340164 h 481681"/>
              <a:gd name="connsiteX6" fmla="*/ 761595 w 4578922"/>
              <a:gd name="connsiteY6" fmla="*/ 316886 h 481681"/>
              <a:gd name="connsiteX7" fmla="*/ 911552 w 4578922"/>
              <a:gd name="connsiteY7" fmla="*/ 281641 h 481681"/>
              <a:gd name="connsiteX8" fmla="*/ 969142 w 4578922"/>
              <a:gd name="connsiteY8" fmla="*/ 246770 h 481681"/>
              <a:gd name="connsiteX9" fmla="*/ 1084508 w 4578922"/>
              <a:gd name="connsiteY9" fmla="*/ 223211 h 481681"/>
              <a:gd name="connsiteX10" fmla="*/ 1303834 w 4578922"/>
              <a:gd name="connsiteY10" fmla="*/ 210779 h 481681"/>
              <a:gd name="connsiteX11" fmla="*/ 1407702 w 4578922"/>
              <a:gd name="connsiteY11" fmla="*/ 198813 h 481681"/>
              <a:gd name="connsiteX12" fmla="*/ 1615435 w 4578922"/>
              <a:gd name="connsiteY12" fmla="*/ 174881 h 481681"/>
              <a:gd name="connsiteX13" fmla="*/ 1788485 w 4578922"/>
              <a:gd name="connsiteY13" fmla="*/ 139544 h 481681"/>
              <a:gd name="connsiteX14" fmla="*/ 1903945 w 4578922"/>
              <a:gd name="connsiteY14" fmla="*/ 139077 h 481681"/>
              <a:gd name="connsiteX15" fmla="*/ 1961628 w 4578922"/>
              <a:gd name="connsiteY15" fmla="*/ 127298 h 481681"/>
              <a:gd name="connsiteX16" fmla="*/ 2030902 w 4578922"/>
              <a:gd name="connsiteY16" fmla="*/ 127018 h 481681"/>
              <a:gd name="connsiteX17" fmla="*/ 2157862 w 4578922"/>
              <a:gd name="connsiteY17" fmla="*/ 114958 h 481681"/>
              <a:gd name="connsiteX18" fmla="*/ 2215545 w 4578922"/>
              <a:gd name="connsiteY18" fmla="*/ 103179 h 481681"/>
              <a:gd name="connsiteX19" fmla="*/ 2342504 w 4578922"/>
              <a:gd name="connsiteY19" fmla="*/ 91120 h 481681"/>
              <a:gd name="connsiteX20" fmla="*/ 2400280 w 4578922"/>
              <a:gd name="connsiteY20" fmla="*/ 102433 h 481681"/>
              <a:gd name="connsiteX21" fmla="*/ 2596515 w 4578922"/>
              <a:gd name="connsiteY21" fmla="*/ 90094 h 481681"/>
              <a:gd name="connsiteX22" fmla="*/ 2734972 w 4578922"/>
              <a:gd name="connsiteY22" fmla="*/ 66442 h 481681"/>
              <a:gd name="connsiteX23" fmla="*/ 2861838 w 4578922"/>
              <a:gd name="connsiteY23" fmla="*/ 31291 h 481681"/>
              <a:gd name="connsiteX24" fmla="*/ 3023388 w 4578922"/>
              <a:gd name="connsiteY24" fmla="*/ 7545 h 481681"/>
              <a:gd name="connsiteX25" fmla="*/ 3219715 w 4578922"/>
              <a:gd name="connsiteY25" fmla="*/ 18299 h 481681"/>
              <a:gd name="connsiteX26" fmla="*/ 3323676 w 4578922"/>
              <a:gd name="connsiteY26" fmla="*/ 29424 h 481681"/>
              <a:gd name="connsiteX27" fmla="*/ 3381453 w 4578922"/>
              <a:gd name="connsiteY27" fmla="*/ 40737 h 481681"/>
              <a:gd name="connsiteX28" fmla="*/ 3508505 w 4578922"/>
              <a:gd name="connsiteY28" fmla="*/ 51769 h 481681"/>
              <a:gd name="connsiteX29" fmla="*/ 3624058 w 4578922"/>
              <a:gd name="connsiteY29" fmla="*/ 74395 h 481681"/>
              <a:gd name="connsiteX30" fmla="*/ 3704926 w 4578922"/>
              <a:gd name="connsiteY30" fmla="*/ 85614 h 481681"/>
              <a:gd name="connsiteX31" fmla="*/ 3843664 w 4578922"/>
              <a:gd name="connsiteY31" fmla="*/ 131239 h 481681"/>
              <a:gd name="connsiteX32" fmla="*/ 4051770 w 4578922"/>
              <a:gd name="connsiteY32" fmla="*/ 199674 h 481681"/>
              <a:gd name="connsiteX33" fmla="*/ 4098048 w 4578922"/>
              <a:gd name="connsiteY33" fmla="*/ 222579 h 481681"/>
              <a:gd name="connsiteX34" fmla="*/ 4225287 w 4578922"/>
              <a:gd name="connsiteY34" fmla="*/ 279796 h 481681"/>
              <a:gd name="connsiteX35" fmla="*/ 4340839 w 4578922"/>
              <a:gd name="connsiteY35" fmla="*/ 302421 h 481681"/>
              <a:gd name="connsiteX36" fmla="*/ 4444986 w 4578922"/>
              <a:gd name="connsiteY36" fmla="*/ 359731 h 481681"/>
              <a:gd name="connsiteX37" fmla="*/ 4532260 w 4578922"/>
              <a:gd name="connsiteY37" fmla="*/ 439167 h 481681"/>
              <a:gd name="connsiteX38" fmla="*/ 4578922 w 4578922"/>
              <a:gd name="connsiteY38" fmla="*/ 481680 h 481681"/>
              <a:gd name="connsiteX39" fmla="*/ 0 w 4578922"/>
              <a:gd name="connsiteY39" fmla="*/ 481681 h 481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578922" h="481681">
                <a:moveTo>
                  <a:pt x="0" y="481681"/>
                </a:moveTo>
                <a:lnTo>
                  <a:pt x="34807" y="469922"/>
                </a:lnTo>
                <a:cubicBezTo>
                  <a:pt x="60589" y="461211"/>
                  <a:pt x="88657" y="462006"/>
                  <a:pt x="115582" y="458049"/>
                </a:cubicBezTo>
                <a:cubicBezTo>
                  <a:pt x="257755" y="437153"/>
                  <a:pt x="169366" y="449662"/>
                  <a:pt x="380999" y="422339"/>
                </a:cubicBezTo>
                <a:cubicBezTo>
                  <a:pt x="455991" y="412657"/>
                  <a:pt x="527092" y="383261"/>
                  <a:pt x="600139" y="363723"/>
                </a:cubicBezTo>
                <a:cubicBezTo>
                  <a:pt x="638055" y="353580"/>
                  <a:pt x="677810" y="351099"/>
                  <a:pt x="715505" y="340164"/>
                </a:cubicBezTo>
                <a:cubicBezTo>
                  <a:pt x="732035" y="335368"/>
                  <a:pt x="745289" y="322395"/>
                  <a:pt x="761595" y="316886"/>
                </a:cubicBezTo>
                <a:cubicBezTo>
                  <a:pt x="900425" y="269986"/>
                  <a:pt x="719316" y="356470"/>
                  <a:pt x="911552" y="281641"/>
                </a:cubicBezTo>
                <a:cubicBezTo>
                  <a:pt x="932465" y="273500"/>
                  <a:pt x="949946" y="258393"/>
                  <a:pt x="969142" y="246770"/>
                </a:cubicBezTo>
                <a:cubicBezTo>
                  <a:pt x="969142" y="246770"/>
                  <a:pt x="1045677" y="228919"/>
                  <a:pt x="1084508" y="223211"/>
                </a:cubicBezTo>
                <a:cubicBezTo>
                  <a:pt x="1184781" y="208472"/>
                  <a:pt x="1210486" y="211156"/>
                  <a:pt x="1303834" y="210779"/>
                </a:cubicBezTo>
                <a:cubicBezTo>
                  <a:pt x="1338686" y="210638"/>
                  <a:pt x="1373079" y="202801"/>
                  <a:pt x="1407702" y="198813"/>
                </a:cubicBezTo>
                <a:lnTo>
                  <a:pt x="1615435" y="174881"/>
                </a:lnTo>
                <a:cubicBezTo>
                  <a:pt x="1673922" y="168143"/>
                  <a:pt x="1730060" y="146794"/>
                  <a:pt x="1788485" y="139544"/>
                </a:cubicBezTo>
                <a:cubicBezTo>
                  <a:pt x="1826679" y="134804"/>
                  <a:pt x="1865554" y="141792"/>
                  <a:pt x="1903945" y="139077"/>
                </a:cubicBezTo>
                <a:cubicBezTo>
                  <a:pt x="1923520" y="137693"/>
                  <a:pt x="1942091" y="129154"/>
                  <a:pt x="1961628" y="127298"/>
                </a:cubicBezTo>
                <a:cubicBezTo>
                  <a:pt x="1984616" y="125114"/>
                  <a:pt x="2007856" y="128467"/>
                  <a:pt x="2030902" y="127018"/>
                </a:cubicBezTo>
                <a:cubicBezTo>
                  <a:pt x="2073329" y="124349"/>
                  <a:pt x="2115701" y="120402"/>
                  <a:pt x="2157862" y="114958"/>
                </a:cubicBezTo>
                <a:cubicBezTo>
                  <a:pt x="2177325" y="112445"/>
                  <a:pt x="2196009" y="105035"/>
                  <a:pt x="2215545" y="103179"/>
                </a:cubicBezTo>
                <a:cubicBezTo>
                  <a:pt x="2378468" y="87704"/>
                  <a:pt x="2199287" y="120366"/>
                  <a:pt x="2342504" y="91120"/>
                </a:cubicBezTo>
                <a:lnTo>
                  <a:pt x="2400280" y="102433"/>
                </a:lnTo>
                <a:cubicBezTo>
                  <a:pt x="2494278" y="120839"/>
                  <a:pt x="2520851" y="103019"/>
                  <a:pt x="2596515" y="90094"/>
                </a:cubicBezTo>
                <a:cubicBezTo>
                  <a:pt x="2655109" y="80085"/>
                  <a:pt x="2680620" y="80263"/>
                  <a:pt x="2734972" y="66442"/>
                </a:cubicBezTo>
                <a:cubicBezTo>
                  <a:pt x="2777500" y="55627"/>
                  <a:pt x="2819310" y="42106"/>
                  <a:pt x="2861838" y="31291"/>
                </a:cubicBezTo>
                <a:cubicBezTo>
                  <a:pt x="2920600" y="16348"/>
                  <a:pt x="2958750" y="14992"/>
                  <a:pt x="3023388" y="7545"/>
                </a:cubicBezTo>
                <a:cubicBezTo>
                  <a:pt x="3166841" y="-8981"/>
                  <a:pt x="3122872" y="4863"/>
                  <a:pt x="3219715" y="18299"/>
                </a:cubicBezTo>
                <a:cubicBezTo>
                  <a:pt x="3254236" y="23088"/>
                  <a:pt x="3289155" y="24635"/>
                  <a:pt x="3323676" y="29424"/>
                </a:cubicBezTo>
                <a:cubicBezTo>
                  <a:pt x="3343115" y="32121"/>
                  <a:pt x="3361970" y="38381"/>
                  <a:pt x="3381453" y="40737"/>
                </a:cubicBezTo>
                <a:cubicBezTo>
                  <a:pt x="3423655" y="45839"/>
                  <a:pt x="3466154" y="48092"/>
                  <a:pt x="3508505" y="51769"/>
                </a:cubicBezTo>
                <a:cubicBezTo>
                  <a:pt x="3547607" y="55165"/>
                  <a:pt x="3585379" y="67731"/>
                  <a:pt x="3624058" y="74395"/>
                </a:cubicBezTo>
                <a:cubicBezTo>
                  <a:pt x="3650877" y="79017"/>
                  <a:pt x="3677970" y="81875"/>
                  <a:pt x="3704926" y="85614"/>
                </a:cubicBezTo>
                <a:lnTo>
                  <a:pt x="3843664" y="131239"/>
                </a:lnTo>
                <a:lnTo>
                  <a:pt x="4051770" y="199674"/>
                </a:lnTo>
                <a:cubicBezTo>
                  <a:pt x="4067910" y="205653"/>
                  <a:pt x="4082350" y="215521"/>
                  <a:pt x="4098048" y="222579"/>
                </a:cubicBezTo>
                <a:cubicBezTo>
                  <a:pt x="4250194" y="290996"/>
                  <a:pt x="4120245" y="227806"/>
                  <a:pt x="4225287" y="279796"/>
                </a:cubicBezTo>
                <a:cubicBezTo>
                  <a:pt x="4260463" y="297207"/>
                  <a:pt x="4303057" y="291791"/>
                  <a:pt x="4340839" y="302421"/>
                </a:cubicBezTo>
                <a:cubicBezTo>
                  <a:pt x="4361948" y="308361"/>
                  <a:pt x="4431361" y="351630"/>
                  <a:pt x="4444986" y="359731"/>
                </a:cubicBezTo>
                <a:cubicBezTo>
                  <a:pt x="4477241" y="388525"/>
                  <a:pt x="4505712" y="414716"/>
                  <a:pt x="4532260" y="439167"/>
                </a:cubicBezTo>
                <a:lnTo>
                  <a:pt x="4578922" y="481680"/>
                </a:lnTo>
                <a:lnTo>
                  <a:pt x="0" y="481681"/>
                </a:lnTo>
                <a:close/>
              </a:path>
            </a:pathLst>
          </a:custGeom>
        </p:spPr>
      </p:pic>
      <p:pic>
        <p:nvPicPr>
          <p:cNvPr id="30" name="图片 29" descr="图片包含 户外艺术系列&#10;&#10;描述已自动生成">
            <a:extLst>
              <a:ext uri="{FF2B5EF4-FFF2-40B4-BE49-F238E27FC236}">
                <a16:creationId xmlns:a16="http://schemas.microsoft.com/office/drawing/2014/main" id="{5178AA12-7ED9-42C2-8B4C-707C6D4231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0" t="6029" r="-2673" b="71315"/>
          <a:stretch/>
        </p:blipFill>
        <p:spPr>
          <a:xfrm rot="8113892">
            <a:off x="301993" y="7776441"/>
            <a:ext cx="460731" cy="2196320"/>
          </a:xfrm>
          <a:custGeom>
            <a:avLst/>
            <a:gdLst>
              <a:gd name="connsiteX0" fmla="*/ 0 w 460731"/>
              <a:gd name="connsiteY0" fmla="*/ 2196320 h 2196320"/>
              <a:gd name="connsiteX1" fmla="*/ 0 w 460731"/>
              <a:gd name="connsiteY1" fmla="*/ 0 h 2196320"/>
              <a:gd name="connsiteX2" fmla="*/ 29060 w 460731"/>
              <a:gd name="connsiteY2" fmla="*/ 16663 h 2196320"/>
              <a:gd name="connsiteX3" fmla="*/ 260632 w 460731"/>
              <a:gd name="connsiteY3" fmla="*/ 177373 h 2196320"/>
              <a:gd name="connsiteX4" fmla="*/ 330374 w 460731"/>
              <a:gd name="connsiteY4" fmla="*/ 292553 h 2196320"/>
              <a:gd name="connsiteX5" fmla="*/ 342154 w 460731"/>
              <a:gd name="connsiteY5" fmla="*/ 350236 h 2196320"/>
              <a:gd name="connsiteX6" fmla="*/ 388804 w 460731"/>
              <a:gd name="connsiteY6" fmla="*/ 465509 h 2196320"/>
              <a:gd name="connsiteX7" fmla="*/ 412082 w 460731"/>
              <a:gd name="connsiteY7" fmla="*/ 511599 h 2196320"/>
              <a:gd name="connsiteX8" fmla="*/ 423955 w 460731"/>
              <a:gd name="connsiteY8" fmla="*/ 592374 h 2196320"/>
              <a:gd name="connsiteX9" fmla="*/ 447234 w 460731"/>
              <a:gd name="connsiteY9" fmla="*/ 638464 h 2196320"/>
              <a:gd name="connsiteX10" fmla="*/ 459293 w 460731"/>
              <a:gd name="connsiteY10" fmla="*/ 765423 h 2196320"/>
              <a:gd name="connsiteX11" fmla="*/ 447980 w 460731"/>
              <a:gd name="connsiteY11" fmla="*/ 823200 h 2196320"/>
              <a:gd name="connsiteX12" fmla="*/ 448260 w 460731"/>
              <a:gd name="connsiteY12" fmla="*/ 892476 h 2196320"/>
              <a:gd name="connsiteX13" fmla="*/ 448820 w 460731"/>
              <a:gd name="connsiteY13" fmla="*/ 1031026 h 2196320"/>
              <a:gd name="connsiteX14" fmla="*/ 437694 w 460731"/>
              <a:gd name="connsiteY14" fmla="*/ 1134987 h 2196320"/>
              <a:gd name="connsiteX15" fmla="*/ 438068 w 460731"/>
              <a:gd name="connsiteY15" fmla="*/ 1227354 h 2196320"/>
              <a:gd name="connsiteX16" fmla="*/ 392537 w 460731"/>
              <a:gd name="connsiteY16" fmla="*/ 1389184 h 2196320"/>
              <a:gd name="connsiteX17" fmla="*/ 392723 w 460731"/>
              <a:gd name="connsiteY17" fmla="*/ 1435369 h 2196320"/>
              <a:gd name="connsiteX18" fmla="*/ 381598 w 460731"/>
              <a:gd name="connsiteY18" fmla="*/ 1539328 h 2196320"/>
              <a:gd name="connsiteX19" fmla="*/ 358879 w 460731"/>
              <a:gd name="connsiteY19" fmla="*/ 1631789 h 2196320"/>
              <a:gd name="connsiteX20" fmla="*/ 347939 w 460731"/>
              <a:gd name="connsiteY20" fmla="*/ 1781933 h 2196320"/>
              <a:gd name="connsiteX21" fmla="*/ 325034 w 460731"/>
              <a:gd name="connsiteY21" fmla="*/ 1828211 h 2196320"/>
              <a:gd name="connsiteX22" fmla="*/ 302315 w 460731"/>
              <a:gd name="connsiteY22" fmla="*/ 1920671 h 2196320"/>
              <a:gd name="connsiteX23" fmla="*/ 152918 w 460731"/>
              <a:gd name="connsiteY23" fmla="*/ 2094467 h 2196320"/>
              <a:gd name="connsiteX24" fmla="*/ 72329 w 460731"/>
              <a:gd name="connsiteY24" fmla="*/ 2152523 h 2196320"/>
              <a:gd name="connsiteX25" fmla="*/ 14740 w 460731"/>
              <a:gd name="connsiteY25" fmla="*/ 2187395 h 2196320"/>
              <a:gd name="connsiteX26" fmla="*/ 0 w 460731"/>
              <a:gd name="connsiteY26" fmla="*/ 2196320 h 219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60731" h="2196320">
                <a:moveTo>
                  <a:pt x="0" y="2196320"/>
                </a:moveTo>
                <a:lnTo>
                  <a:pt x="0" y="0"/>
                </a:lnTo>
                <a:lnTo>
                  <a:pt x="29060" y="16663"/>
                </a:lnTo>
                <a:cubicBezTo>
                  <a:pt x="204821" y="113380"/>
                  <a:pt x="43864" y="-1788"/>
                  <a:pt x="260632" y="177373"/>
                </a:cubicBezTo>
                <a:cubicBezTo>
                  <a:pt x="278307" y="203655"/>
                  <a:pt x="318395" y="257094"/>
                  <a:pt x="330374" y="292553"/>
                </a:cubicBezTo>
                <a:cubicBezTo>
                  <a:pt x="336656" y="311145"/>
                  <a:pt x="338227" y="331008"/>
                  <a:pt x="342154" y="350236"/>
                </a:cubicBezTo>
                <a:cubicBezTo>
                  <a:pt x="396746" y="458324"/>
                  <a:pt x="331159" y="323066"/>
                  <a:pt x="388804" y="465509"/>
                </a:cubicBezTo>
                <a:cubicBezTo>
                  <a:pt x="395261" y="481464"/>
                  <a:pt x="407486" y="495012"/>
                  <a:pt x="412082" y="511599"/>
                </a:cubicBezTo>
                <a:cubicBezTo>
                  <a:pt x="419349" y="537825"/>
                  <a:pt x="419998" y="565449"/>
                  <a:pt x="423955" y="592374"/>
                </a:cubicBezTo>
                <a:cubicBezTo>
                  <a:pt x="431714" y="607737"/>
                  <a:pt x="441725" y="622158"/>
                  <a:pt x="447234" y="638464"/>
                </a:cubicBezTo>
                <a:cubicBezTo>
                  <a:pt x="460364" y="677332"/>
                  <a:pt x="462779" y="725285"/>
                  <a:pt x="459293" y="765423"/>
                </a:cubicBezTo>
                <a:cubicBezTo>
                  <a:pt x="457595" y="784974"/>
                  <a:pt x="451751" y="803940"/>
                  <a:pt x="447980" y="823200"/>
                </a:cubicBezTo>
                <a:cubicBezTo>
                  <a:pt x="443543" y="845861"/>
                  <a:pt x="448167" y="869383"/>
                  <a:pt x="448260" y="892476"/>
                </a:cubicBezTo>
                <a:cubicBezTo>
                  <a:pt x="448447" y="938659"/>
                  <a:pt x="450830" y="984886"/>
                  <a:pt x="448820" y="1031026"/>
                </a:cubicBezTo>
                <a:cubicBezTo>
                  <a:pt x="447303" y="1065844"/>
                  <a:pt x="439599" y="1100188"/>
                  <a:pt x="437694" y="1134987"/>
                </a:cubicBezTo>
                <a:cubicBezTo>
                  <a:pt x="436011" y="1165730"/>
                  <a:pt x="441763" y="1196787"/>
                  <a:pt x="438068" y="1227354"/>
                </a:cubicBezTo>
                <a:cubicBezTo>
                  <a:pt x="419559" y="1380446"/>
                  <a:pt x="417578" y="1261294"/>
                  <a:pt x="392537" y="1389184"/>
                </a:cubicBezTo>
                <a:cubicBezTo>
                  <a:pt x="389580" y="1404293"/>
                  <a:pt x="393842" y="1420014"/>
                  <a:pt x="392723" y="1435369"/>
                </a:cubicBezTo>
                <a:cubicBezTo>
                  <a:pt x="390191" y="1470128"/>
                  <a:pt x="387515" y="1504983"/>
                  <a:pt x="381598" y="1539328"/>
                </a:cubicBezTo>
                <a:cubicBezTo>
                  <a:pt x="376209" y="1570604"/>
                  <a:pt x="363241" y="1600353"/>
                  <a:pt x="358879" y="1631789"/>
                </a:cubicBezTo>
                <a:cubicBezTo>
                  <a:pt x="342963" y="1746503"/>
                  <a:pt x="381547" y="1656714"/>
                  <a:pt x="347939" y="1781933"/>
                </a:cubicBezTo>
                <a:cubicBezTo>
                  <a:pt x="343478" y="1798557"/>
                  <a:pt x="330411" y="1811860"/>
                  <a:pt x="325034" y="1828211"/>
                </a:cubicBezTo>
                <a:cubicBezTo>
                  <a:pt x="315120" y="1858359"/>
                  <a:pt x="319544" y="1894018"/>
                  <a:pt x="302315" y="1920671"/>
                </a:cubicBezTo>
                <a:cubicBezTo>
                  <a:pt x="260843" y="1984827"/>
                  <a:pt x="202717" y="2036535"/>
                  <a:pt x="152918" y="2094467"/>
                </a:cubicBezTo>
                <a:lnTo>
                  <a:pt x="72329" y="2152523"/>
                </a:lnTo>
                <a:cubicBezTo>
                  <a:pt x="54121" y="2165641"/>
                  <a:pt x="33937" y="2175771"/>
                  <a:pt x="14740" y="2187395"/>
                </a:cubicBezTo>
                <a:lnTo>
                  <a:pt x="0" y="2196320"/>
                </a:lnTo>
                <a:close/>
              </a:path>
            </a:pathLst>
          </a:custGeom>
        </p:spPr>
      </p:pic>
      <p:pic>
        <p:nvPicPr>
          <p:cNvPr id="29" name="图片 28" descr="图片包含 户外艺术系列&#10;&#10;描述已自动生成">
            <a:extLst>
              <a:ext uri="{FF2B5EF4-FFF2-40B4-BE49-F238E27FC236}">
                <a16:creationId xmlns:a16="http://schemas.microsoft.com/office/drawing/2014/main" id="{8AF4DE5E-420E-4CC8-9561-6790221288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98" b="93971"/>
          <a:stretch/>
        </p:blipFill>
        <p:spPr>
          <a:xfrm rot="8113892">
            <a:off x="1542568" y="9085518"/>
            <a:ext cx="913717" cy="584444"/>
          </a:xfrm>
          <a:custGeom>
            <a:avLst/>
            <a:gdLst>
              <a:gd name="connsiteX0" fmla="*/ 0 w 913717"/>
              <a:gd name="connsiteY0" fmla="*/ 0 h 584444"/>
              <a:gd name="connsiteX1" fmla="*/ 913717 w 913717"/>
              <a:gd name="connsiteY1" fmla="*/ 0 h 584444"/>
              <a:gd name="connsiteX2" fmla="*/ 913717 w 913717"/>
              <a:gd name="connsiteY2" fmla="*/ 584444 h 584444"/>
              <a:gd name="connsiteX3" fmla="*/ 908104 w 913717"/>
              <a:gd name="connsiteY3" fmla="*/ 581226 h 584444"/>
              <a:gd name="connsiteX4" fmla="*/ 827038 w 913717"/>
              <a:gd name="connsiteY4" fmla="*/ 532297 h 584444"/>
              <a:gd name="connsiteX5" fmla="*/ 757668 w 913717"/>
              <a:gd name="connsiteY5" fmla="*/ 509486 h 584444"/>
              <a:gd name="connsiteX6" fmla="*/ 711391 w 913717"/>
              <a:gd name="connsiteY6" fmla="*/ 486580 h 584444"/>
              <a:gd name="connsiteX7" fmla="*/ 480099 w 913717"/>
              <a:gd name="connsiteY7" fmla="*/ 395146 h 584444"/>
              <a:gd name="connsiteX8" fmla="*/ 248340 w 913717"/>
              <a:gd name="connsiteY8" fmla="*/ 188252 h 584444"/>
              <a:gd name="connsiteX9" fmla="*/ 190470 w 913717"/>
              <a:gd name="connsiteY9" fmla="*/ 153848 h 584444"/>
              <a:gd name="connsiteX10" fmla="*/ 29065 w 913717"/>
              <a:gd name="connsiteY10" fmla="*/ 26482 h 584444"/>
              <a:gd name="connsiteX11" fmla="*/ 0 w 913717"/>
              <a:gd name="connsiteY11" fmla="*/ 0 h 584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3717" h="584444">
                <a:moveTo>
                  <a:pt x="0" y="0"/>
                </a:moveTo>
                <a:lnTo>
                  <a:pt x="913717" y="0"/>
                </a:lnTo>
                <a:lnTo>
                  <a:pt x="913717" y="584444"/>
                </a:lnTo>
                <a:lnTo>
                  <a:pt x="908104" y="581226"/>
                </a:lnTo>
                <a:cubicBezTo>
                  <a:pt x="870023" y="558831"/>
                  <a:pt x="827038" y="532297"/>
                  <a:pt x="827038" y="532297"/>
                </a:cubicBezTo>
                <a:cubicBezTo>
                  <a:pt x="803915" y="524694"/>
                  <a:pt x="780305" y="518434"/>
                  <a:pt x="757668" y="509486"/>
                </a:cubicBezTo>
                <a:cubicBezTo>
                  <a:pt x="741662" y="503159"/>
                  <a:pt x="727531" y="492559"/>
                  <a:pt x="711391" y="486580"/>
                </a:cubicBezTo>
                <a:cubicBezTo>
                  <a:pt x="672982" y="472354"/>
                  <a:pt x="522217" y="432746"/>
                  <a:pt x="480099" y="395146"/>
                </a:cubicBezTo>
                <a:lnTo>
                  <a:pt x="248340" y="188252"/>
                </a:lnTo>
                <a:cubicBezTo>
                  <a:pt x="229051" y="176784"/>
                  <a:pt x="208972" y="166547"/>
                  <a:pt x="190470" y="153848"/>
                </a:cubicBezTo>
                <a:cubicBezTo>
                  <a:pt x="127025" y="110303"/>
                  <a:pt x="78179" y="70147"/>
                  <a:pt x="29065" y="26482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CF92C6A-2BAE-476D-9F28-8E02CF804332}"/>
              </a:ext>
            </a:extLst>
          </p:cNvPr>
          <p:cNvSpPr txBox="1"/>
          <p:nvPr userDrawn="1"/>
        </p:nvSpPr>
        <p:spPr>
          <a:xfrm>
            <a:off x="2963992" y="3101631"/>
            <a:ext cx="2332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gradFill flip="none" rotWithShape="1">
                  <a:gsLst>
                    <a:gs pos="0">
                      <a:srgbClr val="53AAFF"/>
                    </a:gs>
                    <a:gs pos="100000">
                      <a:schemeClr val="bg1"/>
                    </a:gs>
                  </a:gsLst>
                  <a:lin ang="17400000" scaled="0"/>
                  <a:tileRect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CONTENT</a:t>
            </a:r>
            <a:endParaRPr lang="zh-CN" altLang="en-US" sz="3600" dirty="0">
              <a:gradFill flip="none" rotWithShape="1">
                <a:gsLst>
                  <a:gs pos="0">
                    <a:srgbClr val="53AAFF"/>
                  </a:gs>
                  <a:gs pos="100000">
                    <a:schemeClr val="bg1"/>
                  </a:gs>
                </a:gsLst>
                <a:lin ang="17400000" scaled="0"/>
                <a:tileRect/>
              </a:gra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A83DED1-AA87-4504-8FA1-0CCB2689E0C3}"/>
              </a:ext>
            </a:extLst>
          </p:cNvPr>
          <p:cNvCxnSpPr>
            <a:cxnSpLocks/>
          </p:cNvCxnSpPr>
          <p:nvPr userDrawn="1"/>
        </p:nvCxnSpPr>
        <p:spPr>
          <a:xfrm>
            <a:off x="1109620" y="3429000"/>
            <a:ext cx="1755694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1900">
                  <a:srgbClr val="DEE6F4">
                    <a:alpha val="0"/>
                  </a:srgbClr>
                </a:gs>
                <a:gs pos="86364">
                  <a:srgbClr val="90C2F8"/>
                </a:gs>
                <a:gs pos="72000">
                  <a:srgbClr val="D0DCF0"/>
                </a:gs>
                <a:gs pos="100000">
                  <a:srgbClr val="53AAFF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64224652-1253-4AAF-A3F0-D66238FA8A5D}"/>
              </a:ext>
            </a:extLst>
          </p:cNvPr>
          <p:cNvSpPr/>
          <p:nvPr userDrawn="1"/>
        </p:nvSpPr>
        <p:spPr>
          <a:xfrm rot="18891276" flipV="1">
            <a:off x="2764154" y="3387212"/>
            <a:ext cx="83825" cy="83825"/>
          </a:xfrm>
          <a:prstGeom prst="rect">
            <a:avLst/>
          </a:prstGeom>
          <a:solidFill>
            <a:srgbClr val="53AAFF"/>
          </a:solidFill>
          <a:ln>
            <a:noFill/>
          </a:ln>
          <a:effectLst>
            <a:glow rad="101600">
              <a:schemeClr val="accent5">
                <a:satMod val="175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 descr="图片包含 动物, 无脊椎动物&#10;&#10;描述已自动生成">
            <a:extLst>
              <a:ext uri="{FF2B5EF4-FFF2-40B4-BE49-F238E27FC236}">
                <a16:creationId xmlns:a16="http://schemas.microsoft.com/office/drawing/2014/main" id="{E4A3B78E-2D04-40BF-8EF7-3A4C7FF85E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24" t="25595" r="22226" b="3891"/>
          <a:stretch/>
        </p:blipFill>
        <p:spPr>
          <a:xfrm rot="906873" flipH="1">
            <a:off x="-972707" y="158591"/>
            <a:ext cx="3393587" cy="6920676"/>
          </a:xfrm>
          <a:custGeom>
            <a:avLst/>
            <a:gdLst>
              <a:gd name="connsiteX0" fmla="*/ 2764091 w 3393587"/>
              <a:gd name="connsiteY0" fmla="*/ 0 h 6920676"/>
              <a:gd name="connsiteX1" fmla="*/ 0 w 3393587"/>
              <a:gd name="connsiteY1" fmla="*/ 0 h 6920676"/>
              <a:gd name="connsiteX2" fmla="*/ 0 w 3393587"/>
              <a:gd name="connsiteY2" fmla="*/ 6920676 h 6920676"/>
              <a:gd name="connsiteX3" fmla="*/ 506580 w 3393587"/>
              <a:gd name="connsiteY3" fmla="*/ 6920676 h 6920676"/>
              <a:gd name="connsiteX4" fmla="*/ 613985 w 3393587"/>
              <a:gd name="connsiteY4" fmla="*/ 6523016 h 6920676"/>
              <a:gd name="connsiteX5" fmla="*/ 1605365 w 3393587"/>
              <a:gd name="connsiteY5" fmla="*/ 6790781 h 6920676"/>
              <a:gd name="connsiteX6" fmla="*/ 3393587 w 3393587"/>
              <a:gd name="connsiteY6" fmla="*/ 170023 h 6920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93587" h="6920676">
                <a:moveTo>
                  <a:pt x="2764091" y="0"/>
                </a:moveTo>
                <a:lnTo>
                  <a:pt x="0" y="0"/>
                </a:lnTo>
                <a:lnTo>
                  <a:pt x="0" y="6920676"/>
                </a:lnTo>
                <a:lnTo>
                  <a:pt x="506580" y="6920676"/>
                </a:lnTo>
                <a:lnTo>
                  <a:pt x="613985" y="6523016"/>
                </a:lnTo>
                <a:lnTo>
                  <a:pt x="1605365" y="6790781"/>
                </a:lnTo>
                <a:lnTo>
                  <a:pt x="3393587" y="17002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64709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动物, 户外, 天空, 深色&#10;&#10;描述已自动生成">
            <a:extLst>
              <a:ext uri="{FF2B5EF4-FFF2-40B4-BE49-F238E27FC236}">
                <a16:creationId xmlns:a16="http://schemas.microsoft.com/office/drawing/2014/main" id="{9F1B584C-62A2-4F4E-8E79-FA2DFC6425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45" b="31145"/>
          <a:stretch>
            <a:fillRect/>
          </a:stretch>
        </p:blipFill>
        <p:spPr>
          <a:xfrm>
            <a:off x="0" y="2135908"/>
            <a:ext cx="12192000" cy="2586182"/>
          </a:xfrm>
          <a:custGeom>
            <a:avLst/>
            <a:gdLst>
              <a:gd name="connsiteX0" fmla="*/ 0 w 12192000"/>
              <a:gd name="connsiteY0" fmla="*/ 0 h 2586182"/>
              <a:gd name="connsiteX1" fmla="*/ 12192000 w 12192000"/>
              <a:gd name="connsiteY1" fmla="*/ 0 h 2586182"/>
              <a:gd name="connsiteX2" fmla="*/ 12192000 w 12192000"/>
              <a:gd name="connsiteY2" fmla="*/ 2586182 h 2586182"/>
              <a:gd name="connsiteX3" fmla="*/ 0 w 12192000"/>
              <a:gd name="connsiteY3" fmla="*/ 2586182 h 2586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586182">
                <a:moveTo>
                  <a:pt x="0" y="0"/>
                </a:moveTo>
                <a:lnTo>
                  <a:pt x="12192000" y="0"/>
                </a:lnTo>
                <a:lnTo>
                  <a:pt x="12192000" y="2586182"/>
                </a:lnTo>
                <a:lnTo>
                  <a:pt x="0" y="2586182"/>
                </a:lnTo>
                <a:close/>
              </a:path>
            </a:pathLst>
          </a:custGeom>
        </p:spPr>
      </p:pic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6A076056-655D-4AED-BB84-034465B1D7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81636" y="2935115"/>
            <a:ext cx="5221201" cy="9877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00" spc="300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zh-CN" altLang="en-US" dirty="0"/>
              <a:t>过渡页的标题</a:t>
            </a:r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598ABE04-482D-4AAD-993F-C8E1C4CDCD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72146" y="428681"/>
            <a:ext cx="1511867" cy="209868"/>
          </a:xfrm>
          <a:prstGeom prst="rect">
            <a:avLst/>
          </a:prstGeom>
        </p:spPr>
      </p:pic>
      <p:sp>
        <p:nvSpPr>
          <p:cNvPr id="16" name="文本占位符 13">
            <a:extLst>
              <a:ext uri="{FF2B5EF4-FFF2-40B4-BE49-F238E27FC236}">
                <a16:creationId xmlns:a16="http://schemas.microsoft.com/office/drawing/2014/main" id="{BCF6B161-2405-4C08-B3E0-8662CD5722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6744" y="2993429"/>
            <a:ext cx="1256872" cy="987769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4400" spc="300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0" name="文本占位符 13">
            <a:extLst>
              <a:ext uri="{FF2B5EF4-FFF2-40B4-BE49-F238E27FC236}">
                <a16:creationId xmlns:a16="http://schemas.microsoft.com/office/drawing/2014/main" id="{5660EFE0-B186-4782-A660-432CB90789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87431" y="2935115"/>
            <a:ext cx="257735" cy="98776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spc="300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en-US" altLang="zh-CN" dirty="0"/>
              <a:t>|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2163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EC16F7C0-5BC7-4179-8EAF-2D793896BD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2146" y="405808"/>
            <a:ext cx="1511867" cy="209868"/>
          </a:xfrm>
          <a:prstGeom prst="rect">
            <a:avLst/>
          </a:prstGeom>
        </p:spPr>
      </p:pic>
      <p:sp>
        <p:nvSpPr>
          <p:cNvPr id="8" name="文本占位符 13">
            <a:extLst>
              <a:ext uri="{FF2B5EF4-FFF2-40B4-BE49-F238E27FC236}">
                <a16:creationId xmlns:a16="http://schemas.microsoft.com/office/drawing/2014/main" id="{29F68367-5F8A-4A7E-938F-6DE5F8F3AE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5564" y="949038"/>
            <a:ext cx="11591636" cy="178423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2000" spc="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zh-CN" altLang="en-US" dirty="0"/>
              <a:t>内容。字体：微软雅黑 </a:t>
            </a:r>
            <a:r>
              <a:rPr lang="en-US" altLang="zh-CN" dirty="0"/>
              <a:t>light</a:t>
            </a:r>
            <a:r>
              <a:rPr lang="zh-CN" altLang="en-US" dirty="0"/>
              <a:t>。字体大小：</a:t>
            </a:r>
            <a:r>
              <a:rPr lang="en-US" altLang="zh-CN" dirty="0"/>
              <a:t>20</a:t>
            </a:r>
            <a:r>
              <a:rPr lang="zh-CN" altLang="en-US" dirty="0"/>
              <a:t>号。字间距：正常。行间距：</a:t>
            </a:r>
            <a:r>
              <a:rPr lang="en-US" altLang="zh-CN" dirty="0"/>
              <a:t>1.3</a:t>
            </a:r>
            <a:r>
              <a:rPr lang="zh-CN" altLang="en-US" dirty="0"/>
              <a:t>。</a:t>
            </a:r>
          </a:p>
        </p:txBody>
      </p:sp>
      <p:sp>
        <p:nvSpPr>
          <p:cNvPr id="9" name="文本占位符 13">
            <a:extLst>
              <a:ext uri="{FF2B5EF4-FFF2-40B4-BE49-F238E27FC236}">
                <a16:creationId xmlns:a16="http://schemas.microsoft.com/office/drawing/2014/main" id="{0A2CC30D-F8B7-4014-87C7-8C1EB6F7F5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564" y="312793"/>
            <a:ext cx="9829743" cy="60576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3200" spc="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111674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3">
            <a:extLst>
              <a:ext uri="{FF2B5EF4-FFF2-40B4-BE49-F238E27FC236}">
                <a16:creationId xmlns:a16="http://schemas.microsoft.com/office/drawing/2014/main" id="{45FFC528-EA74-4A82-8861-C6CDD3DDEB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5564" y="949038"/>
            <a:ext cx="11600872" cy="178423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2000" spc="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zh-CN" altLang="en-US" dirty="0"/>
              <a:t>内容。字体：微软雅黑 </a:t>
            </a:r>
            <a:r>
              <a:rPr lang="en-US" altLang="zh-CN" dirty="0"/>
              <a:t>light</a:t>
            </a:r>
            <a:r>
              <a:rPr lang="zh-CN" altLang="en-US" dirty="0"/>
              <a:t>。字体大小：</a:t>
            </a:r>
            <a:r>
              <a:rPr lang="en-US" altLang="zh-CN" dirty="0"/>
              <a:t>20</a:t>
            </a:r>
            <a:r>
              <a:rPr lang="zh-CN" altLang="en-US" dirty="0"/>
              <a:t>号。字间距：正常。行间距：</a:t>
            </a:r>
            <a:r>
              <a:rPr lang="en-US" altLang="zh-CN" dirty="0"/>
              <a:t>1.3</a:t>
            </a:r>
            <a:r>
              <a:rPr lang="zh-CN" altLang="en-US" dirty="0"/>
              <a:t>。</a:t>
            </a:r>
          </a:p>
        </p:txBody>
      </p:sp>
      <p:sp>
        <p:nvSpPr>
          <p:cNvPr id="5" name="文本占位符 13">
            <a:extLst>
              <a:ext uri="{FF2B5EF4-FFF2-40B4-BE49-F238E27FC236}">
                <a16:creationId xmlns:a16="http://schemas.microsoft.com/office/drawing/2014/main" id="{A4622B2C-2B4A-4340-A043-D4FC108981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564" y="312793"/>
            <a:ext cx="11600872" cy="60576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3200" spc="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692761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CCEA9A08-D339-46E9-AF97-6E23EC80CB82}"/>
              </a:ext>
            </a:extLst>
          </p:cNvPr>
          <p:cNvSpPr/>
          <p:nvPr userDrawn="1"/>
        </p:nvSpPr>
        <p:spPr>
          <a:xfrm>
            <a:off x="0" y="0"/>
            <a:ext cx="12271143" cy="6858000"/>
          </a:xfrm>
          <a:prstGeom prst="rect">
            <a:avLst/>
          </a:prstGeom>
          <a:gradFill flip="none" rotWithShape="1">
            <a:gsLst>
              <a:gs pos="53000">
                <a:srgbClr val="14255D"/>
              </a:gs>
              <a:gs pos="0">
                <a:srgbClr val="13245A"/>
              </a:gs>
              <a:gs pos="100000">
                <a:srgbClr val="0D194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DF5BCA7-60FE-4E97-9DAE-5040DFDD6373}"/>
              </a:ext>
            </a:extLst>
          </p:cNvPr>
          <p:cNvSpPr/>
          <p:nvPr userDrawn="1"/>
        </p:nvSpPr>
        <p:spPr>
          <a:xfrm rot="16200000">
            <a:off x="3434977" y="-1978167"/>
            <a:ext cx="5401190" cy="12271143"/>
          </a:xfrm>
          <a:prstGeom prst="rect">
            <a:avLst/>
          </a:prstGeom>
          <a:gradFill flip="none" rotWithShape="1">
            <a:gsLst>
              <a:gs pos="0">
                <a:srgbClr val="090D3A"/>
              </a:gs>
              <a:gs pos="100000">
                <a:srgbClr val="090D3A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D0E63274-5EB5-47B7-BE51-4F914A6C92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2146" y="405808"/>
            <a:ext cx="1511867" cy="209868"/>
          </a:xfrm>
          <a:prstGeom prst="rect">
            <a:avLst/>
          </a:prstGeom>
        </p:spPr>
      </p:pic>
      <p:pic>
        <p:nvPicPr>
          <p:cNvPr id="22" name="图片 21" descr="图片包含 动物&#10;&#10;描述已自动生成">
            <a:extLst>
              <a:ext uri="{FF2B5EF4-FFF2-40B4-BE49-F238E27FC236}">
                <a16:creationId xmlns:a16="http://schemas.microsoft.com/office/drawing/2014/main" id="{DC364BA1-039F-47D3-8B25-D0AA315ECD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21"/>
          <a:stretch/>
        </p:blipFill>
        <p:spPr>
          <a:xfrm rot="3115645">
            <a:off x="2622906" y="1998179"/>
            <a:ext cx="7025329" cy="7293837"/>
          </a:xfrm>
          <a:custGeom>
            <a:avLst/>
            <a:gdLst>
              <a:gd name="connsiteX0" fmla="*/ 0 w 7025329"/>
              <a:gd name="connsiteY0" fmla="*/ 0 h 7293837"/>
              <a:gd name="connsiteX1" fmla="*/ 7025329 w 7025329"/>
              <a:gd name="connsiteY1" fmla="*/ 0 h 7293837"/>
              <a:gd name="connsiteX2" fmla="*/ 7025329 w 7025329"/>
              <a:gd name="connsiteY2" fmla="*/ 1154239 h 7293837"/>
              <a:gd name="connsiteX3" fmla="*/ 6504049 w 7025329"/>
              <a:gd name="connsiteY3" fmla="*/ 1819707 h 7293837"/>
              <a:gd name="connsiteX4" fmla="*/ 6492053 w 7025329"/>
              <a:gd name="connsiteY4" fmla="*/ 1810309 h 7293837"/>
              <a:gd name="connsiteX5" fmla="*/ 2295832 w 7025329"/>
              <a:gd name="connsiteY5" fmla="*/ 7167225 h 7293837"/>
              <a:gd name="connsiteX6" fmla="*/ 2457466 w 7025329"/>
              <a:gd name="connsiteY6" fmla="*/ 7293837 h 7293837"/>
              <a:gd name="connsiteX7" fmla="*/ 0 w 7025329"/>
              <a:gd name="connsiteY7" fmla="*/ 7293837 h 7293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25329" h="7293837">
                <a:moveTo>
                  <a:pt x="0" y="0"/>
                </a:moveTo>
                <a:lnTo>
                  <a:pt x="7025329" y="0"/>
                </a:lnTo>
                <a:lnTo>
                  <a:pt x="7025329" y="1154239"/>
                </a:lnTo>
                <a:lnTo>
                  <a:pt x="6504049" y="1819707"/>
                </a:lnTo>
                <a:lnTo>
                  <a:pt x="6492053" y="1810309"/>
                </a:lnTo>
                <a:lnTo>
                  <a:pt x="2295832" y="7167225"/>
                </a:lnTo>
                <a:lnTo>
                  <a:pt x="2457466" y="7293837"/>
                </a:lnTo>
                <a:lnTo>
                  <a:pt x="0" y="7293837"/>
                </a:lnTo>
                <a:close/>
              </a:path>
            </a:pathLst>
          </a:cu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36639CF2-FB0D-4CE7-9420-49003C07F0E9}"/>
              </a:ext>
            </a:extLst>
          </p:cNvPr>
          <p:cNvGrpSpPr/>
          <p:nvPr userDrawn="1"/>
        </p:nvGrpSpPr>
        <p:grpSpPr>
          <a:xfrm>
            <a:off x="4519322" y="2253173"/>
            <a:ext cx="3238119" cy="1026679"/>
            <a:chOff x="4006840" y="2990910"/>
            <a:chExt cx="3238119" cy="1026679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974EC87-A7AD-439D-B008-BC95FDD45DD9}"/>
                </a:ext>
              </a:extLst>
            </p:cNvPr>
            <p:cNvSpPr txBox="1"/>
            <p:nvPr userDrawn="1"/>
          </p:nvSpPr>
          <p:spPr>
            <a:xfrm>
              <a:off x="4006840" y="3001926"/>
              <a:ext cx="5324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gradFill flip="none" rotWithShape="1">
                    <a:gsLst>
                      <a:gs pos="58000">
                        <a:srgbClr val="E5ECF7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08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lang="zh-CN" altLang="en-US" sz="6000" dirty="0">
                <a:gradFill flip="none" rotWithShape="1">
                  <a:gsLst>
                    <a:gs pos="58000">
                      <a:srgbClr val="E5ECF7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B2B7751-3056-4190-A7BA-685784A26E63}"/>
                </a:ext>
              </a:extLst>
            </p:cNvPr>
            <p:cNvSpPr txBox="1"/>
            <p:nvPr userDrawn="1"/>
          </p:nvSpPr>
          <p:spPr>
            <a:xfrm>
              <a:off x="4393006" y="3001926"/>
              <a:ext cx="5324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gradFill>
                    <a:gsLst>
                      <a:gs pos="58000">
                        <a:srgbClr val="E5ECF7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08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</a:t>
              </a:r>
              <a:endParaRPr lang="zh-CN" altLang="en-US" sz="6000" dirty="0">
                <a:gradFill>
                  <a:gsLst>
                    <a:gs pos="58000">
                      <a:srgbClr val="E5ECF7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4CDCEB3-3980-4644-B932-79BEF5A304F1}"/>
                </a:ext>
              </a:extLst>
            </p:cNvPr>
            <p:cNvSpPr txBox="1"/>
            <p:nvPr userDrawn="1"/>
          </p:nvSpPr>
          <p:spPr>
            <a:xfrm>
              <a:off x="4925441" y="3001926"/>
              <a:ext cx="5324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gradFill>
                    <a:gsLst>
                      <a:gs pos="58000">
                        <a:srgbClr val="E5ECF7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08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6000" dirty="0">
                <a:gradFill>
                  <a:gsLst>
                    <a:gs pos="58000">
                      <a:srgbClr val="E5ECF7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425A032-C8D8-410A-A123-B652ACDAF833}"/>
                </a:ext>
              </a:extLst>
            </p:cNvPr>
            <p:cNvSpPr txBox="1"/>
            <p:nvPr userDrawn="1"/>
          </p:nvSpPr>
          <p:spPr>
            <a:xfrm>
              <a:off x="5386793" y="3001926"/>
              <a:ext cx="5324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gradFill>
                    <a:gsLst>
                      <a:gs pos="58000">
                        <a:srgbClr val="E5ECF7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08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lang="zh-CN" altLang="en-US" sz="6000" dirty="0">
                <a:gradFill>
                  <a:gsLst>
                    <a:gs pos="58000">
                      <a:srgbClr val="E5ECF7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B202A3A-ED00-432E-8534-4269FE4AE031}"/>
                </a:ext>
              </a:extLst>
            </p:cNvPr>
            <p:cNvSpPr txBox="1"/>
            <p:nvPr userDrawn="1"/>
          </p:nvSpPr>
          <p:spPr>
            <a:xfrm>
              <a:off x="5897061" y="3001926"/>
              <a:ext cx="5324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gradFill>
                    <a:gsLst>
                      <a:gs pos="58000">
                        <a:srgbClr val="E5ECF7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08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endParaRPr lang="zh-CN" altLang="en-US" sz="6000" dirty="0">
                <a:gradFill>
                  <a:gsLst>
                    <a:gs pos="58000">
                      <a:srgbClr val="E5ECF7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7CEE543-69A2-4E61-81D0-20DFA953E44E}"/>
                </a:ext>
              </a:extLst>
            </p:cNvPr>
            <p:cNvSpPr txBox="1"/>
            <p:nvPr userDrawn="1"/>
          </p:nvSpPr>
          <p:spPr>
            <a:xfrm>
              <a:off x="6336246" y="2990910"/>
              <a:ext cx="5324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gradFill>
                    <a:gsLst>
                      <a:gs pos="58000">
                        <a:srgbClr val="E5ECF7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08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endParaRPr lang="zh-CN" altLang="en-US" sz="6000" dirty="0">
                <a:gradFill>
                  <a:gsLst>
                    <a:gs pos="58000">
                      <a:srgbClr val="E5ECF7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18A9A0E-CD19-4E0B-A9CF-FF99C919EB5A}"/>
                </a:ext>
              </a:extLst>
            </p:cNvPr>
            <p:cNvSpPr txBox="1"/>
            <p:nvPr userDrawn="1"/>
          </p:nvSpPr>
          <p:spPr>
            <a:xfrm>
              <a:off x="6712524" y="2990910"/>
              <a:ext cx="5324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gradFill>
                    <a:gsLst>
                      <a:gs pos="58000">
                        <a:srgbClr val="E5ECF7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08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!</a:t>
              </a:r>
              <a:endParaRPr lang="zh-CN" altLang="en-US" sz="6000" dirty="0">
                <a:gradFill>
                  <a:gsLst>
                    <a:gs pos="58000">
                      <a:srgbClr val="E5ECF7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3267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5415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5743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3" r:id="rId2"/>
    <p:sldLayoutId id="2147483688" r:id="rId3"/>
    <p:sldLayoutId id="2147483680" r:id="rId4"/>
    <p:sldLayoutId id="2147483651" r:id="rId5"/>
    <p:sldLayoutId id="2147483661" r:id="rId6"/>
    <p:sldLayoutId id="2147483686" r:id="rId7"/>
    <p:sldLayoutId id="214748368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255" userDrawn="1">
          <p15:clr>
            <a:srgbClr val="F26B43"/>
          </p15:clr>
        </p15:guide>
        <p15:guide id="5" pos="7423" userDrawn="1">
          <p15:clr>
            <a:srgbClr val="F26B43"/>
          </p15:clr>
        </p15:guide>
        <p15:guide id="6" orient="horz" pos="40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396D690-0A63-41C0-9AD6-1718805447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2305" y="1784357"/>
            <a:ext cx="7735268" cy="987769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设计模式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基础篇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3992864-182C-440E-8AF2-6D23F51D21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5070" y="3403250"/>
            <a:ext cx="4994275" cy="682625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部门： 移动事业部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授课人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：苗运齐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7E31D1F-D2A6-4B43-9A9E-DD10B006C7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89401" y="6030699"/>
            <a:ext cx="2303642" cy="987769"/>
          </a:xfrm>
        </p:spPr>
        <p:txBody>
          <a:bodyPr/>
          <a:lstStyle/>
          <a:p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 dirty="0" smtClean="0"/>
              <a:t>05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392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en-US" altLang="zh-CN" sz="1200" b="1" dirty="0" smtClean="0"/>
              <a:t>1.</a:t>
            </a:r>
            <a:r>
              <a:rPr lang="zh-CN" altLang="en-US" sz="1200" b="1" dirty="0" smtClean="0"/>
              <a:t>需求分析</a:t>
            </a:r>
            <a:endParaRPr lang="en-US" altLang="zh-CN" sz="1200" b="1" dirty="0" smtClean="0"/>
          </a:p>
          <a:p>
            <a:r>
              <a:rPr lang="zh-CN" altLang="en-US" sz="1200" dirty="0" smtClean="0"/>
              <a:t>需求分析就是</a:t>
            </a:r>
            <a:r>
              <a:rPr lang="zh-CN" altLang="en-US" sz="1200" dirty="0"/>
              <a:t>需求</a:t>
            </a:r>
            <a:r>
              <a:rPr lang="zh-CN" altLang="en-US" sz="1200" dirty="0" smtClean="0"/>
              <a:t>从粗糙到逐步可执行的过程：</a:t>
            </a:r>
            <a:endParaRPr lang="en-US" altLang="zh-CN" sz="1200" dirty="0" smtClean="0"/>
          </a:p>
          <a:p>
            <a:r>
              <a:rPr lang="zh-CN" altLang="en-US" sz="1200" dirty="0" smtClean="0"/>
              <a:t>粗糙的方案</a:t>
            </a:r>
            <a:r>
              <a:rPr lang="en-US" altLang="zh-CN" sz="1200" dirty="0" smtClean="0"/>
              <a:t>-》</a:t>
            </a:r>
            <a:r>
              <a:rPr lang="zh-CN" altLang="en-US" sz="1200" dirty="0" smtClean="0"/>
              <a:t>从功能完备性、性能要求、兼容性</a:t>
            </a:r>
            <a:r>
              <a:rPr lang="zh-CN" altLang="en-US" sz="1200" dirty="0"/>
              <a:t>、安全性</a:t>
            </a:r>
            <a:r>
              <a:rPr lang="zh-CN" altLang="en-US" sz="1200" dirty="0" smtClean="0"/>
              <a:t>、扩展性、易用性和可测试性等角度进行迭代优化</a:t>
            </a:r>
            <a:r>
              <a:rPr lang="en-US" altLang="zh-CN" sz="1200" dirty="0" smtClean="0"/>
              <a:t>-》</a:t>
            </a:r>
            <a:r>
              <a:rPr lang="zh-CN" altLang="en-US" sz="1200" dirty="0" smtClean="0"/>
              <a:t>可执行方案</a:t>
            </a:r>
            <a:endParaRPr lang="en-US" altLang="zh-CN" sz="1200" dirty="0" smtClean="0"/>
          </a:p>
          <a:p>
            <a:endParaRPr lang="en-US" altLang="zh-CN" sz="1200" dirty="0" smtClean="0"/>
          </a:p>
          <a:p>
            <a:r>
              <a:rPr lang="en-US" altLang="zh-CN" sz="1200" b="1" dirty="0" smtClean="0"/>
              <a:t>2.</a:t>
            </a:r>
            <a:r>
              <a:rPr lang="zh-CN" altLang="en-US" sz="1200" b="1" dirty="0" smtClean="0"/>
              <a:t>分析产出</a:t>
            </a:r>
            <a:endParaRPr lang="en-US" altLang="zh-CN" sz="1200" b="1" dirty="0" smtClean="0"/>
          </a:p>
          <a:p>
            <a:r>
              <a:rPr lang="zh-CN" altLang="en-US" sz="1200" b="1" dirty="0" smtClean="0"/>
              <a:t>可确定领域对象“</a:t>
            </a:r>
            <a:r>
              <a:rPr lang="zh-CN" altLang="en-US" sz="1200" b="1" dirty="0"/>
              <a:t>系统</a:t>
            </a:r>
            <a:r>
              <a:rPr lang="en-US" altLang="zh-CN" sz="1200" b="1" dirty="0"/>
              <a:t>/</a:t>
            </a:r>
            <a:r>
              <a:rPr lang="zh-CN" altLang="en-US" sz="1200" b="1" dirty="0"/>
              <a:t>子系统</a:t>
            </a:r>
            <a:r>
              <a:rPr lang="zh-CN" altLang="en-US" sz="1200" b="1" dirty="0" smtClean="0"/>
              <a:t>” 的</a:t>
            </a:r>
            <a:r>
              <a:rPr lang="zh-CN" altLang="en-US" sz="1200" b="1" dirty="0"/>
              <a:t>状态和</a:t>
            </a:r>
            <a:r>
              <a:rPr lang="zh-CN" altLang="en-US" sz="1200" b="1" dirty="0" smtClean="0"/>
              <a:t>行为</a:t>
            </a:r>
            <a:endParaRPr lang="en-US" altLang="zh-CN" sz="1200" b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通过</a:t>
            </a:r>
            <a:r>
              <a:rPr lang="zh-CN" altLang="en-US" sz="1200" b="1" dirty="0" smtClean="0"/>
              <a:t>用例图</a:t>
            </a:r>
            <a:r>
              <a:rPr lang="zh-CN" altLang="en-US" sz="1200" dirty="0" smtClean="0"/>
              <a:t>来描述系统的功能与使用场景</a:t>
            </a:r>
            <a:endParaRPr lang="en-US" altLang="zh-C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通过</a:t>
            </a:r>
            <a:r>
              <a:rPr lang="zh-CN" altLang="en-US" sz="1200" b="1" dirty="0" smtClean="0"/>
              <a:t>活动图</a:t>
            </a:r>
            <a:r>
              <a:rPr lang="zh-CN" altLang="en-US" sz="1200" dirty="0" smtClean="0"/>
              <a:t>来描述关键的业务流程</a:t>
            </a:r>
            <a:endParaRPr lang="en-US" altLang="zh-C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通过</a:t>
            </a:r>
            <a:r>
              <a:rPr lang="zh-CN" altLang="en-US" sz="1200" b="1" dirty="0" smtClean="0"/>
              <a:t>时序图</a:t>
            </a:r>
            <a:r>
              <a:rPr lang="zh-CN" altLang="en-US" sz="1200" dirty="0" smtClean="0"/>
              <a:t>来描述系统与子系统之间的调用关系</a:t>
            </a:r>
            <a:endParaRPr lang="en-US" altLang="zh-C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通过</a:t>
            </a:r>
            <a:r>
              <a:rPr lang="zh-CN" altLang="en-US" sz="1200" b="1" dirty="0" smtClean="0"/>
              <a:t>简化类图</a:t>
            </a:r>
            <a:r>
              <a:rPr lang="zh-CN" altLang="en-US" sz="1200" dirty="0" smtClean="0"/>
              <a:t>进行领域模型抽象出领域对象，并描述核心领域对象之间的关系</a:t>
            </a:r>
            <a:endParaRPr lang="en-US" altLang="zh-C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通过</a:t>
            </a:r>
            <a:r>
              <a:rPr lang="zh-CN" altLang="en-US" sz="1200" b="1" dirty="0" smtClean="0"/>
              <a:t>状态图</a:t>
            </a:r>
            <a:r>
              <a:rPr lang="zh-CN" altLang="en-US" sz="1200" dirty="0" smtClean="0"/>
              <a:t>来描述领域对象内部复杂的状态变化</a:t>
            </a:r>
            <a:endParaRPr lang="en-US" altLang="zh-CN" sz="1200" dirty="0" smtClean="0"/>
          </a:p>
          <a:p>
            <a:endParaRPr lang="en-US" altLang="zh-CN" sz="1200" dirty="0"/>
          </a:p>
          <a:p>
            <a:endParaRPr lang="en-US" altLang="zh-CN" sz="12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000" dirty="0" smtClean="0"/>
              <a:t>面向对象</a:t>
            </a:r>
            <a:r>
              <a:rPr lang="en-US" altLang="zh-CN" sz="2000" dirty="0" smtClean="0"/>
              <a:t>-OOA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83595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en-US" altLang="zh-CN" sz="1200" b="1" dirty="0" smtClean="0"/>
              <a:t>1.</a:t>
            </a:r>
            <a:r>
              <a:rPr lang="zh-CN" altLang="en-US" sz="1200" b="1" dirty="0" smtClean="0"/>
              <a:t>概要设计</a:t>
            </a:r>
            <a:endParaRPr lang="en-US" altLang="zh-CN" sz="1200" b="1" dirty="0" smtClean="0"/>
          </a:p>
          <a:p>
            <a:r>
              <a:rPr lang="zh-CN" altLang="en-US" sz="1200" dirty="0" smtClean="0"/>
              <a:t>将</a:t>
            </a:r>
            <a:r>
              <a:rPr lang="zh-CN" altLang="en-US" sz="1200" dirty="0"/>
              <a:t>业务</a:t>
            </a:r>
            <a:r>
              <a:rPr lang="zh-CN" altLang="en-US" sz="1200" dirty="0" smtClean="0"/>
              <a:t>需求较为复杂的系统或子系统进行模块化。</a:t>
            </a:r>
            <a:endParaRPr lang="en-US" altLang="zh-CN" sz="1200" dirty="0" smtClean="0"/>
          </a:p>
          <a:p>
            <a:endParaRPr lang="en-US" altLang="zh-CN" sz="1200" dirty="0" smtClean="0"/>
          </a:p>
          <a:p>
            <a:r>
              <a:rPr lang="en-US" altLang="zh-CN" sz="1200" b="1" dirty="0" smtClean="0"/>
              <a:t>2.</a:t>
            </a:r>
            <a:r>
              <a:rPr lang="zh-CN" altLang="en-US" sz="1200" b="1" dirty="0" smtClean="0"/>
              <a:t>模块职责划分</a:t>
            </a:r>
            <a:endParaRPr lang="en-US" altLang="zh-CN" sz="1200" b="1" dirty="0" smtClean="0"/>
          </a:p>
          <a:p>
            <a:r>
              <a:rPr lang="en-US" altLang="zh-CN" sz="1200" dirty="0" smtClean="0"/>
              <a:t>1.</a:t>
            </a:r>
            <a:r>
              <a:rPr lang="zh-CN" altLang="en-US" sz="1200" dirty="0" smtClean="0"/>
              <a:t>确定模块的功能职责（</a:t>
            </a:r>
            <a:r>
              <a:rPr lang="en-US" altLang="zh-CN" sz="1200" dirty="0" smtClean="0"/>
              <a:t>MVC /MVVM</a:t>
            </a:r>
            <a:r>
              <a:rPr lang="zh-CN" altLang="en-US" sz="1200" dirty="0" smtClean="0"/>
              <a:t>）</a:t>
            </a:r>
            <a:endParaRPr lang="en-US" altLang="zh-CN" sz="1200" dirty="0" smtClean="0"/>
          </a:p>
          <a:p>
            <a:r>
              <a:rPr lang="en-US" altLang="zh-CN" sz="1200" dirty="0" smtClean="0"/>
              <a:t>2.</a:t>
            </a:r>
            <a:r>
              <a:rPr lang="zh-CN" altLang="en-US" sz="1200" dirty="0" smtClean="0"/>
              <a:t>确定模块及模块之间的交互关系</a:t>
            </a:r>
            <a:r>
              <a:rPr lang="en-US" altLang="zh-CN" sz="1200" dirty="0" smtClean="0"/>
              <a:t>(SOLID)</a:t>
            </a:r>
          </a:p>
          <a:p>
            <a:endParaRPr lang="en-US" altLang="zh-CN" sz="1200" dirty="0" smtClean="0"/>
          </a:p>
          <a:p>
            <a:r>
              <a:rPr lang="en-US" altLang="zh-CN" sz="1200" b="1" dirty="0" smtClean="0"/>
              <a:t>3.</a:t>
            </a:r>
            <a:r>
              <a:rPr lang="zh-CN" altLang="en-US" sz="1200" b="1" dirty="0" smtClean="0"/>
              <a:t>概要设计产出</a:t>
            </a:r>
            <a:endParaRPr lang="en-US" altLang="zh-CN" sz="1200" b="1" dirty="0" smtClean="0"/>
          </a:p>
          <a:p>
            <a:r>
              <a:rPr lang="zh-CN" altLang="en-US" sz="1200" b="1" dirty="0"/>
              <a:t>可确定领域对象</a:t>
            </a:r>
            <a:r>
              <a:rPr lang="zh-CN" altLang="en-US" sz="1200" b="1" dirty="0" smtClean="0"/>
              <a:t>“模块” </a:t>
            </a:r>
            <a:r>
              <a:rPr lang="zh-CN" altLang="en-US" sz="1200" b="1" dirty="0"/>
              <a:t>的状态和</a:t>
            </a:r>
            <a:r>
              <a:rPr lang="zh-CN" altLang="en-US" sz="1200" b="1" dirty="0" smtClean="0"/>
              <a:t>行为</a:t>
            </a:r>
            <a:endParaRPr lang="en-US" altLang="zh-CN" sz="1200" b="1" dirty="0" smtClean="0"/>
          </a:p>
          <a:p>
            <a:r>
              <a:rPr lang="zh-CN" altLang="en-US" sz="1200" dirty="0" smtClean="0"/>
              <a:t>通过</a:t>
            </a:r>
            <a:r>
              <a:rPr lang="zh-CN" altLang="en-US" sz="1200" b="1" dirty="0" smtClean="0"/>
              <a:t>部署图</a:t>
            </a:r>
            <a:r>
              <a:rPr lang="zh-CN" altLang="en-US" sz="1200" dirty="0" smtClean="0"/>
              <a:t>来描述系统的最终物理蓝图</a:t>
            </a:r>
            <a:endParaRPr lang="en-US" altLang="zh-CN" sz="1200" dirty="0" smtClean="0"/>
          </a:p>
          <a:p>
            <a:r>
              <a:rPr lang="zh-CN" altLang="en-US" sz="1200" dirty="0" smtClean="0"/>
              <a:t>通过</a:t>
            </a:r>
            <a:r>
              <a:rPr lang="zh-CN" altLang="en-US" sz="1200" b="1" dirty="0" smtClean="0"/>
              <a:t>组件图</a:t>
            </a:r>
            <a:r>
              <a:rPr lang="zh-CN" altLang="en-US" sz="1200" dirty="0" smtClean="0"/>
              <a:t>及</a:t>
            </a:r>
            <a:r>
              <a:rPr lang="zh-CN" altLang="en-US" sz="1200" b="1" dirty="0" smtClean="0"/>
              <a:t>组件时序图</a:t>
            </a:r>
            <a:r>
              <a:rPr lang="zh-CN" altLang="en-US" sz="1200" dirty="0" smtClean="0"/>
              <a:t>设计软件的主要模块及其关系</a:t>
            </a:r>
            <a:endParaRPr lang="en-US" altLang="zh-CN" sz="1200" dirty="0" smtClean="0"/>
          </a:p>
          <a:p>
            <a:r>
              <a:rPr lang="zh-CN" altLang="en-US" sz="1200" dirty="0" smtClean="0"/>
              <a:t>通过</a:t>
            </a:r>
            <a:r>
              <a:rPr lang="zh-CN" altLang="en-US" sz="1200" b="1" dirty="0" smtClean="0"/>
              <a:t>组件活动图</a:t>
            </a:r>
            <a:r>
              <a:rPr lang="zh-CN" altLang="en-US" sz="1200" dirty="0" smtClean="0"/>
              <a:t>描述模块间的流程逻辑</a:t>
            </a:r>
            <a:endParaRPr lang="en-US" altLang="zh-CN" sz="12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000" dirty="0" smtClean="0"/>
              <a:t>面向对象</a:t>
            </a:r>
            <a:r>
              <a:rPr lang="en-US" altLang="zh-CN" sz="2000" dirty="0" smtClean="0"/>
              <a:t>-OOD-</a:t>
            </a:r>
            <a:r>
              <a:rPr lang="zh-CN" altLang="en-US" sz="2000" dirty="0" smtClean="0"/>
              <a:t>概要设计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55888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en-US" altLang="zh-CN" sz="1200" b="1" dirty="0" smtClean="0"/>
              <a:t>1.</a:t>
            </a:r>
            <a:r>
              <a:rPr lang="zh-CN" altLang="en-US" sz="1200" b="1" dirty="0" smtClean="0"/>
              <a:t>详细设计</a:t>
            </a:r>
            <a:endParaRPr lang="en-US" altLang="zh-CN" sz="1200" b="1" dirty="0" smtClean="0"/>
          </a:p>
          <a:p>
            <a:r>
              <a:rPr lang="zh-CN" altLang="en-US" sz="1200" dirty="0" smtClean="0"/>
              <a:t>对 “模块”功能做进一步细化。 可对模块问</a:t>
            </a:r>
            <a:r>
              <a:rPr lang="zh-CN" altLang="en-US" sz="1200" dirty="0"/>
              <a:t>如下三个</a:t>
            </a:r>
            <a:r>
              <a:rPr lang="zh-CN" altLang="en-US" sz="1200" dirty="0" smtClean="0"/>
              <a:t>问题来打开思路：</a:t>
            </a:r>
            <a:r>
              <a:rPr lang="zh-CN" altLang="en-US" sz="1200" b="1" dirty="0" smtClean="0"/>
              <a:t>你</a:t>
            </a:r>
            <a:r>
              <a:rPr lang="zh-CN" altLang="en-US" sz="1200" b="1" dirty="0"/>
              <a:t>是谁？从</a:t>
            </a:r>
            <a:r>
              <a:rPr lang="zh-CN" altLang="en-US" sz="1200" b="1" dirty="0" smtClean="0"/>
              <a:t>哪来</a:t>
            </a:r>
            <a:r>
              <a:rPr lang="zh-CN" altLang="en-US" sz="1200" b="1" dirty="0"/>
              <a:t>？要</a:t>
            </a:r>
            <a:r>
              <a:rPr lang="zh-CN" altLang="en-US" sz="1200" b="1" dirty="0" smtClean="0"/>
              <a:t>干啥？</a:t>
            </a:r>
            <a:endParaRPr lang="en-US" altLang="zh-CN" sz="1200" dirty="0" smtClean="0"/>
          </a:p>
          <a:p>
            <a:r>
              <a:rPr lang="en-US" altLang="zh-CN" sz="1200" b="1" dirty="0" smtClean="0"/>
              <a:t>2.</a:t>
            </a:r>
            <a:r>
              <a:rPr lang="zh-CN" altLang="en-US" sz="1200" b="1" dirty="0" smtClean="0"/>
              <a:t>类职责划分</a:t>
            </a:r>
            <a:endParaRPr lang="en-US" altLang="zh-CN" sz="1200" b="1" dirty="0" smtClean="0"/>
          </a:p>
          <a:p>
            <a:r>
              <a:rPr lang="zh-CN" altLang="en-US" sz="1200" dirty="0"/>
              <a:t>列举出功能点（单一职责） </a:t>
            </a:r>
            <a:r>
              <a:rPr lang="en-US" altLang="zh-CN" sz="1200" dirty="0"/>
              <a:t>-》 </a:t>
            </a:r>
            <a:r>
              <a:rPr lang="zh-CN" altLang="en-US" sz="1200" dirty="0"/>
              <a:t>提炼职责（动</a:t>
            </a:r>
            <a:r>
              <a:rPr lang="en-US" altLang="zh-CN" sz="1200" dirty="0"/>
              <a:t>+</a:t>
            </a:r>
            <a:r>
              <a:rPr lang="zh-CN" altLang="en-US" sz="1200" dirty="0"/>
              <a:t>宾） </a:t>
            </a:r>
            <a:r>
              <a:rPr lang="en-US" altLang="zh-CN" sz="1200" dirty="0"/>
              <a:t>-》</a:t>
            </a:r>
            <a:r>
              <a:rPr lang="zh-CN" altLang="en-US" sz="1200" dirty="0"/>
              <a:t>抽出（属性和方法）</a:t>
            </a:r>
            <a:r>
              <a:rPr lang="en-US" altLang="zh-CN" sz="1200" dirty="0"/>
              <a:t>-》</a:t>
            </a:r>
            <a:r>
              <a:rPr lang="zh-CN" altLang="en-US" sz="1200" dirty="0"/>
              <a:t>类（单一职责）</a:t>
            </a:r>
            <a:endParaRPr lang="en-US" altLang="zh-CN" sz="1200" b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识别类</a:t>
            </a:r>
            <a:endParaRPr lang="en-US" altLang="zh-C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定义类及其属性和方法</a:t>
            </a:r>
            <a:endParaRPr lang="en-US" altLang="zh-C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确定类的状态变化</a:t>
            </a:r>
            <a:endParaRPr lang="en-US" altLang="zh-C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确定类的交互关系</a:t>
            </a:r>
            <a:endParaRPr lang="en-US" altLang="zh-CN" sz="1200" dirty="0" smtClean="0"/>
          </a:p>
          <a:p>
            <a:r>
              <a:rPr lang="en-US" altLang="zh-CN" sz="1200" b="1" dirty="0" smtClean="0"/>
              <a:t>3.</a:t>
            </a:r>
            <a:r>
              <a:rPr lang="zh-CN" altLang="en-US" sz="1200" b="1" dirty="0" smtClean="0"/>
              <a:t>详细设计产出</a:t>
            </a:r>
            <a:endParaRPr lang="en-US" altLang="zh-CN" sz="1200" b="1" dirty="0" smtClean="0"/>
          </a:p>
          <a:p>
            <a:r>
              <a:rPr lang="zh-CN" altLang="en-US" sz="1200" b="1" dirty="0"/>
              <a:t>可确定领域对象</a:t>
            </a:r>
            <a:r>
              <a:rPr lang="zh-CN" altLang="en-US" sz="1200" b="1" dirty="0" smtClean="0"/>
              <a:t>“类” </a:t>
            </a:r>
            <a:r>
              <a:rPr lang="zh-CN" altLang="en-US" sz="1200" b="1" dirty="0"/>
              <a:t>的状态和</a:t>
            </a:r>
            <a:r>
              <a:rPr lang="zh-CN" altLang="en-US" sz="1200" b="1" dirty="0" smtClean="0"/>
              <a:t>行为</a:t>
            </a:r>
            <a:endParaRPr lang="en-US" altLang="zh-CN" sz="1200" b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通过</a:t>
            </a:r>
            <a:r>
              <a:rPr lang="zh-CN" altLang="en-US" sz="1200" b="1" dirty="0"/>
              <a:t>设计原则</a:t>
            </a:r>
            <a:r>
              <a:rPr lang="zh-CN" altLang="en-US" sz="1200" dirty="0"/>
              <a:t>和</a:t>
            </a:r>
            <a:r>
              <a:rPr lang="zh-CN" altLang="en-US" sz="1200" b="1" dirty="0"/>
              <a:t>设计模式</a:t>
            </a:r>
            <a:r>
              <a:rPr lang="zh-CN" altLang="en-US" sz="1200" dirty="0"/>
              <a:t>来对类进行设计，以确保代码的</a:t>
            </a:r>
            <a:r>
              <a:rPr lang="zh-CN" altLang="en-US" sz="1200" b="1" dirty="0"/>
              <a:t>扩展性</a:t>
            </a:r>
            <a:r>
              <a:rPr lang="zh-CN" altLang="en-US" sz="1200" dirty="0" smtClean="0"/>
              <a:t>。</a:t>
            </a:r>
            <a:endParaRPr lang="en-US" altLang="zh-CN" sz="1200" b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通过</a:t>
            </a:r>
            <a:r>
              <a:rPr lang="zh-CN" altLang="en-US" sz="1200" b="1" dirty="0" smtClean="0"/>
              <a:t>类图</a:t>
            </a:r>
            <a:r>
              <a:rPr lang="zh-CN" altLang="en-US" sz="1200" dirty="0" smtClean="0"/>
              <a:t>来描述类自身的属性和行为，以及类与类之间的静态关系。</a:t>
            </a:r>
            <a:endParaRPr lang="en-US" altLang="zh-C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通过</a:t>
            </a:r>
            <a:r>
              <a:rPr lang="zh-CN" altLang="en-US" sz="1200" b="1" dirty="0" smtClean="0"/>
              <a:t>状态图</a:t>
            </a:r>
            <a:r>
              <a:rPr lang="zh-CN" altLang="en-US" sz="1200" dirty="0" smtClean="0"/>
              <a:t>来描述类的不同状态之间的切换逻辑。</a:t>
            </a:r>
            <a:endParaRPr lang="en-US" altLang="zh-C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通过</a:t>
            </a:r>
            <a:r>
              <a:rPr lang="zh-CN" altLang="en-US" sz="1200" b="1" dirty="0" smtClean="0"/>
              <a:t>时序图</a:t>
            </a:r>
            <a:r>
              <a:rPr lang="zh-CN" altLang="en-US" sz="1200" dirty="0" smtClean="0"/>
              <a:t>来描述类之间的调用关系。</a:t>
            </a:r>
            <a:endParaRPr lang="en-US" altLang="zh-C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通过</a:t>
            </a:r>
            <a:r>
              <a:rPr lang="zh-CN" altLang="en-US" sz="1200" b="1" dirty="0" smtClean="0"/>
              <a:t>类方法的活动图</a:t>
            </a:r>
            <a:r>
              <a:rPr lang="zh-CN" altLang="en-US" sz="1200" dirty="0" smtClean="0"/>
              <a:t>来描述类方法内部的复杂逻辑调用</a:t>
            </a:r>
            <a:endParaRPr lang="en-US" altLang="zh-CN" sz="12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000" dirty="0" smtClean="0"/>
              <a:t>面向对象</a:t>
            </a:r>
            <a:r>
              <a:rPr lang="en-US" altLang="zh-CN" sz="2000" dirty="0" smtClean="0"/>
              <a:t>-OOD-</a:t>
            </a:r>
            <a:r>
              <a:rPr lang="zh-CN" altLang="en-US" sz="2000" dirty="0" smtClean="0"/>
              <a:t>详细设计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83728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en-US" altLang="zh-CN" sz="1200" b="1" dirty="0" smtClean="0"/>
              <a:t>1.</a:t>
            </a:r>
            <a:r>
              <a:rPr lang="zh-CN" altLang="en-US" sz="1200" b="1" dirty="0" smtClean="0"/>
              <a:t>编码实现</a:t>
            </a:r>
            <a:endParaRPr lang="en-US" altLang="zh-CN" sz="1200" b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/>
              <a:t>高质量</a:t>
            </a:r>
            <a:r>
              <a:rPr lang="zh-CN" altLang="en-US" sz="1200" b="1" dirty="0" smtClean="0"/>
              <a:t>编程</a:t>
            </a:r>
            <a:endParaRPr lang="en-US" altLang="zh-CN" sz="1200" b="1" dirty="0" smtClean="0"/>
          </a:p>
          <a:p>
            <a:r>
              <a:rPr lang="zh-CN" altLang="en-US" sz="1200" dirty="0" smtClean="0"/>
              <a:t>通过详细设计阶段，代码已具备了扩展性，那么如何才能让代码的质量得到保障？</a:t>
            </a:r>
            <a:endParaRPr lang="en-US" altLang="zh-CN" sz="1200" dirty="0"/>
          </a:p>
          <a:p>
            <a:r>
              <a:rPr lang="en-US" altLang="zh-CN" sz="1200" dirty="0"/>
              <a:t>1.</a:t>
            </a:r>
            <a:r>
              <a:rPr lang="zh-CN" altLang="en-US" sz="1200" dirty="0" smtClean="0"/>
              <a:t>语言特性的</a:t>
            </a:r>
            <a:r>
              <a:rPr lang="zh-CN" altLang="en-US" sz="1200" dirty="0"/>
              <a:t>掌握情况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数据结构和算法的掌握情况</a:t>
            </a:r>
            <a:endParaRPr lang="en-US" altLang="zh-CN" sz="1200" dirty="0"/>
          </a:p>
          <a:p>
            <a:endParaRPr lang="en-US" altLang="zh-C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代码结构</a:t>
            </a:r>
            <a:endParaRPr lang="en-US" altLang="zh-CN" sz="1200" b="1" dirty="0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sz="1200" dirty="0" smtClean="0"/>
              <a:t>程序包含哪些类</a:t>
            </a:r>
            <a:endParaRPr lang="en-US" altLang="zh-CN" sz="1200" dirty="0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sz="1200" dirty="0" smtClean="0"/>
              <a:t>每个类有哪些属性和方法</a:t>
            </a:r>
            <a:endParaRPr lang="en-US" altLang="zh-CN" sz="1200" dirty="0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sz="1200" dirty="0" smtClean="0"/>
              <a:t>每个类有哪些状态</a:t>
            </a:r>
            <a:endParaRPr lang="en-US" altLang="zh-CN" sz="1200" dirty="0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sz="1200" dirty="0" smtClean="0"/>
              <a:t>类与类之间如何交互</a:t>
            </a:r>
            <a:endParaRPr lang="en-US" altLang="zh-CN" sz="1200" dirty="0" smtClean="0"/>
          </a:p>
          <a:p>
            <a:endParaRPr lang="en-US" altLang="zh-CN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迭代重构</a:t>
            </a:r>
            <a:endParaRPr lang="en-US" altLang="zh-CN" sz="1200" b="1" dirty="0" smtClean="0"/>
          </a:p>
          <a:p>
            <a:r>
              <a:rPr lang="zh-CN" altLang="en-US" sz="1200" dirty="0" smtClean="0"/>
              <a:t>软件工程是一个不断迭代重构的过程，不可能通过设计将业务所有的流程和细节都交代清楚，</a:t>
            </a:r>
            <a:endParaRPr lang="en-US" altLang="zh-CN" sz="1200" dirty="0" smtClean="0"/>
          </a:p>
          <a:p>
            <a:r>
              <a:rPr lang="en-US" altLang="zh-CN" sz="1200" dirty="0" smtClean="0"/>
              <a:t>OOP</a:t>
            </a:r>
            <a:r>
              <a:rPr lang="zh-CN" altLang="en-US" sz="1200" dirty="0" smtClean="0"/>
              <a:t>的过程也是对</a:t>
            </a:r>
            <a:r>
              <a:rPr lang="en-US" altLang="zh-CN" sz="1200" dirty="0" smtClean="0"/>
              <a:t>OOA</a:t>
            </a:r>
            <a:r>
              <a:rPr lang="zh-CN" altLang="en-US" sz="1200" dirty="0" smtClean="0"/>
              <a:t>和</a:t>
            </a:r>
            <a:r>
              <a:rPr lang="en-US" altLang="zh-CN" sz="1200" dirty="0" smtClean="0"/>
              <a:t>OOD</a:t>
            </a:r>
            <a:r>
              <a:rPr lang="zh-CN" altLang="en-US" sz="1200" dirty="0" smtClean="0"/>
              <a:t>进行复盘的过程，三者实际上是相辅相成的。</a:t>
            </a:r>
            <a:endParaRPr lang="en-US" altLang="zh-CN" sz="1200" dirty="0"/>
          </a:p>
          <a:p>
            <a:endParaRPr lang="en-US" altLang="zh-CN" sz="1200" dirty="0" smtClean="0"/>
          </a:p>
          <a:p>
            <a:endParaRPr lang="en-US" altLang="zh-CN" sz="12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000" dirty="0" smtClean="0"/>
              <a:t>面向对象</a:t>
            </a:r>
            <a:r>
              <a:rPr lang="en-US" altLang="zh-CN" sz="2000" dirty="0" smtClean="0"/>
              <a:t>-OOP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12992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3FD803-FFDB-4E52-A428-833B6036AD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设计思想和原则</a:t>
            </a:r>
            <a:endParaRPr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2942D87-3A15-4A11-B396-0CC7B0DE68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72C3F7-4F17-4C6F-AD5A-931C79163C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|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5480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en-US" altLang="zh-CN" sz="1200" b="1" dirty="0" smtClean="0"/>
              <a:t>1.</a:t>
            </a:r>
            <a:r>
              <a:rPr lang="zh-CN" altLang="en-US" sz="1200" b="1" dirty="0" smtClean="0"/>
              <a:t>高</a:t>
            </a:r>
            <a:r>
              <a:rPr lang="zh-CN" altLang="en-US" sz="1200" b="1" dirty="0"/>
              <a:t>内聚低</a:t>
            </a:r>
            <a:r>
              <a:rPr lang="zh-CN" altLang="en-US" sz="1200" b="1" dirty="0" smtClean="0"/>
              <a:t>耦合</a:t>
            </a:r>
            <a:endParaRPr lang="en-US" altLang="zh-CN" sz="1200" b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概念</a:t>
            </a:r>
            <a:endParaRPr lang="en-US" altLang="zh-CN" sz="1200" b="1" dirty="0" smtClean="0"/>
          </a:p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）内聚：功能</a:t>
            </a:r>
            <a:endParaRPr lang="en-US" altLang="zh-CN" sz="1200" dirty="0" smtClean="0"/>
          </a:p>
          <a:p>
            <a:r>
              <a:rPr lang="en-US" altLang="zh-CN" sz="1200" dirty="0" smtClean="0"/>
              <a:t>2</a:t>
            </a:r>
            <a:r>
              <a:rPr lang="zh-CN" altLang="en-US" sz="1200" dirty="0" smtClean="0"/>
              <a:t>）耦合：连接</a:t>
            </a:r>
            <a:endParaRPr lang="zh-CN" alt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适用范围</a:t>
            </a:r>
            <a:endParaRPr lang="en-US" altLang="zh-CN" sz="1200" b="1" dirty="0" smtClean="0"/>
          </a:p>
          <a:p>
            <a:r>
              <a:rPr lang="zh-CN" altLang="en-US" sz="1200" dirty="0" smtClean="0"/>
              <a:t>类、模块和子系统</a:t>
            </a:r>
            <a:endParaRPr lang="zh-CN" altLang="en-US" sz="1200" dirty="0"/>
          </a:p>
          <a:p>
            <a:r>
              <a:rPr lang="zh-CN" altLang="en-US" sz="1200" dirty="0"/>
              <a:t>例如</a:t>
            </a:r>
            <a:r>
              <a:rPr lang="zh-CN" altLang="en-US" sz="1200" dirty="0" smtClean="0"/>
              <a:t>：类</a:t>
            </a:r>
            <a:r>
              <a:rPr lang="zh-CN" altLang="en-US" sz="1200" dirty="0"/>
              <a:t>的内聚性要高，耦合度要</a:t>
            </a:r>
            <a:r>
              <a:rPr lang="zh-CN" altLang="en-US" sz="1200" dirty="0" smtClean="0"/>
              <a:t>低</a:t>
            </a:r>
            <a:endParaRPr lang="en-US" altLang="zh-CN" sz="1200" dirty="0" smtClean="0"/>
          </a:p>
          <a:p>
            <a:r>
              <a:rPr lang="en-US" altLang="zh-CN" sz="1200" b="1" dirty="0" smtClean="0"/>
              <a:t>2.</a:t>
            </a:r>
            <a:r>
              <a:rPr lang="zh-CN" altLang="en-US" sz="1200" b="1" dirty="0" smtClean="0"/>
              <a:t>基于抽象而非实现编程</a:t>
            </a:r>
            <a:endParaRPr lang="en-US" altLang="zh-CN" sz="1200" b="1" dirty="0" smtClean="0"/>
          </a:p>
          <a:p>
            <a:r>
              <a:rPr lang="zh-CN" altLang="en-US" sz="1200" dirty="0" smtClean="0"/>
              <a:t>抽象：抽象类、接口</a:t>
            </a:r>
            <a:endParaRPr lang="en-US" altLang="zh-CN" sz="1200" dirty="0" smtClean="0"/>
          </a:p>
          <a:p>
            <a:r>
              <a:rPr lang="zh-CN" altLang="en-US" sz="1200" dirty="0" smtClean="0"/>
              <a:t>在分层模型中，高层定义接口而低层实现接口，高层基于接口编程，</a:t>
            </a:r>
            <a:endParaRPr lang="en-US" altLang="zh-CN" sz="1200" dirty="0" smtClean="0"/>
          </a:p>
          <a:p>
            <a:r>
              <a:rPr lang="zh-CN" altLang="en-US" sz="1200" dirty="0" smtClean="0"/>
              <a:t>这样可以更好地应对未来的需求变化。</a:t>
            </a:r>
            <a:endParaRPr lang="en-US" altLang="zh-CN" sz="1200" dirty="0" smtClean="0"/>
          </a:p>
          <a:p>
            <a:r>
              <a:rPr lang="en-US" altLang="zh-CN" sz="1200" b="1" dirty="0" smtClean="0"/>
              <a:t>3.</a:t>
            </a:r>
            <a:r>
              <a:rPr lang="zh-CN" altLang="en-US" sz="1200" b="1" dirty="0" smtClean="0"/>
              <a:t>多用组合少用继承</a:t>
            </a:r>
            <a:endParaRPr lang="en-US" altLang="zh-CN" sz="1200" b="1" dirty="0" smtClean="0"/>
          </a:p>
          <a:p>
            <a:r>
              <a:rPr lang="zh-CN" altLang="en-US" sz="1200" dirty="0" smtClean="0"/>
              <a:t>降低耦合，避免级联改动</a:t>
            </a:r>
            <a:endParaRPr lang="en-US" altLang="zh-CN" sz="1200" dirty="0" smtClean="0"/>
          </a:p>
          <a:p>
            <a:r>
              <a:rPr lang="zh-CN" altLang="en-US" sz="1200" dirty="0" smtClean="0"/>
              <a:t>解决类数量暴增问题</a:t>
            </a:r>
            <a:endParaRPr lang="en-US" altLang="zh-CN" sz="1200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000" dirty="0" smtClean="0"/>
              <a:t>设计思想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597" y="1101347"/>
            <a:ext cx="4239896" cy="18010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597" y="3296295"/>
            <a:ext cx="2379257" cy="276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18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1200" dirty="0"/>
              <a:t>1.</a:t>
            </a:r>
            <a:r>
              <a:rPr lang="zh-CN" altLang="en-US" sz="1200" dirty="0"/>
              <a:t>阶段</a:t>
            </a:r>
            <a:r>
              <a:rPr lang="zh-CN" altLang="en-US" sz="1200" dirty="0" smtClean="0"/>
              <a:t>划分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en-US" altLang="zh-CN" sz="1200" b="1" dirty="0" smtClean="0"/>
              <a:t>1</a:t>
            </a:r>
            <a:r>
              <a:rPr lang="zh-CN" altLang="en-US" sz="1200" b="1" dirty="0" smtClean="0"/>
              <a:t>）基础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en-US" altLang="zh-CN" sz="1200" b="1" dirty="0" smtClean="0"/>
              <a:t>SOLID</a:t>
            </a:r>
            <a:r>
              <a:rPr lang="zh-CN" altLang="en-US" sz="1200" b="1" dirty="0"/>
              <a:t>原则</a:t>
            </a:r>
            <a:endParaRPr lang="en-US" altLang="zh-CN" sz="1200" b="1" dirty="0"/>
          </a:p>
          <a:p>
            <a:pPr marL="2286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/>
              <a:t>单一职责原则</a:t>
            </a:r>
            <a:endParaRPr lang="en-US" altLang="zh-CN" sz="1000" dirty="0"/>
          </a:p>
          <a:p>
            <a:pPr marL="2286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/>
              <a:t>开闭原则</a:t>
            </a:r>
            <a:endParaRPr lang="en-US" altLang="zh-CN" sz="1000" dirty="0"/>
          </a:p>
          <a:p>
            <a:pPr marL="2286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/>
              <a:t>里氏替换原则</a:t>
            </a:r>
            <a:endParaRPr lang="en-US" altLang="zh-CN" sz="1000" dirty="0"/>
          </a:p>
          <a:p>
            <a:pPr marL="2286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/>
              <a:t>接口隔离原则</a:t>
            </a:r>
            <a:endParaRPr lang="en-US" altLang="zh-CN" sz="1000" dirty="0"/>
          </a:p>
          <a:p>
            <a:pPr marL="2286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/>
              <a:t>依赖倒置</a:t>
            </a:r>
            <a:r>
              <a:rPr lang="zh-CN" altLang="en-US" sz="1000" dirty="0" smtClean="0"/>
              <a:t>原则</a:t>
            </a:r>
            <a:endParaRPr lang="en-US" altLang="zh-CN" sz="1000" dirty="0"/>
          </a:p>
          <a:p>
            <a:pPr>
              <a:lnSpc>
                <a:spcPct val="100000"/>
              </a:lnSpc>
            </a:pPr>
            <a:r>
              <a:rPr lang="en-US" altLang="zh-CN" sz="1200" b="1" dirty="0" smtClean="0"/>
              <a:t>LOD</a:t>
            </a:r>
            <a:r>
              <a:rPr lang="zh-CN" altLang="en-US" sz="1200" b="1" dirty="0" smtClean="0"/>
              <a:t>法则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zh-CN" altLang="en-US" sz="1000" dirty="0" smtClean="0"/>
              <a:t>最小知识原则</a:t>
            </a:r>
            <a:endParaRPr lang="en-US" altLang="zh-CN" sz="1000" dirty="0" smtClean="0"/>
          </a:p>
          <a:p>
            <a:pPr>
              <a:lnSpc>
                <a:spcPct val="100000"/>
              </a:lnSpc>
            </a:pPr>
            <a:r>
              <a:rPr lang="en-US" altLang="zh-CN" sz="1200" b="1" dirty="0" smtClean="0"/>
              <a:t>2</a:t>
            </a:r>
            <a:r>
              <a:rPr lang="zh-CN" altLang="en-US" sz="1200" b="1" dirty="0" smtClean="0"/>
              <a:t>）进阶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en-US" altLang="zh-CN" sz="1200" b="1" dirty="0" smtClean="0"/>
              <a:t>KISS</a:t>
            </a:r>
          </a:p>
          <a:p>
            <a:pPr>
              <a:lnSpc>
                <a:spcPct val="100000"/>
              </a:lnSpc>
            </a:pPr>
            <a:r>
              <a:rPr lang="en-US" altLang="zh-CN" sz="1000" dirty="0"/>
              <a:t>Keep It Simple and Stupid.</a:t>
            </a:r>
            <a:endParaRPr lang="en-US" altLang="zh-CN" sz="1000" b="1" dirty="0" smtClean="0"/>
          </a:p>
          <a:p>
            <a:pPr>
              <a:lnSpc>
                <a:spcPct val="100000"/>
              </a:lnSpc>
            </a:pPr>
            <a:r>
              <a:rPr lang="en-US" altLang="zh-CN" sz="1200" b="1" dirty="0" smtClean="0"/>
              <a:t>DRY &amp; YAGNI</a:t>
            </a:r>
          </a:p>
          <a:p>
            <a:pPr>
              <a:lnSpc>
                <a:spcPct val="100000"/>
              </a:lnSpc>
            </a:pPr>
            <a:r>
              <a:rPr lang="en-US" altLang="zh-CN" sz="1000" dirty="0"/>
              <a:t>Don't Repeat Yourself</a:t>
            </a:r>
            <a:r>
              <a:rPr lang="en-US" altLang="zh-CN" sz="1000" dirty="0" smtClean="0"/>
              <a:t>.</a:t>
            </a:r>
          </a:p>
          <a:p>
            <a:pPr>
              <a:lnSpc>
                <a:spcPct val="100000"/>
              </a:lnSpc>
            </a:pPr>
            <a:r>
              <a:rPr lang="en-US" altLang="zh-CN" sz="1000" dirty="0"/>
              <a:t>You aren't </a:t>
            </a:r>
            <a:r>
              <a:rPr lang="en-US" altLang="zh-CN" sz="1000" dirty="0" err="1"/>
              <a:t>Gonna</a:t>
            </a:r>
            <a:r>
              <a:rPr lang="en-US" altLang="zh-CN" sz="1000" dirty="0"/>
              <a:t> Need It.</a:t>
            </a:r>
            <a:endParaRPr lang="en-US" altLang="zh-CN" sz="1000" b="1" dirty="0" smtClean="0"/>
          </a:p>
          <a:p>
            <a:pPr>
              <a:lnSpc>
                <a:spcPct val="100000"/>
              </a:lnSpc>
            </a:pPr>
            <a:r>
              <a:rPr lang="en-US" altLang="zh-CN" sz="1200" b="1" dirty="0" smtClean="0"/>
              <a:t>Rule Of Three</a:t>
            </a:r>
          </a:p>
          <a:p>
            <a:pPr>
              <a:lnSpc>
                <a:spcPct val="100000"/>
              </a:lnSpc>
            </a:pPr>
            <a:r>
              <a:rPr lang="zh-CN" altLang="en-US" sz="1000" dirty="0" smtClean="0"/>
              <a:t>是</a:t>
            </a:r>
            <a:r>
              <a:rPr lang="en-US" altLang="zh-CN" sz="1000" dirty="0" smtClean="0"/>
              <a:t>DRY</a:t>
            </a:r>
            <a:r>
              <a:rPr lang="zh-CN" altLang="en-US" sz="1000" dirty="0" smtClean="0"/>
              <a:t>和</a:t>
            </a:r>
            <a:r>
              <a:rPr lang="en-US" altLang="zh-CN" sz="1000" dirty="0" smtClean="0"/>
              <a:t>YAGNI</a:t>
            </a:r>
            <a:r>
              <a:rPr lang="zh-CN" altLang="en-US" sz="1000" dirty="0" smtClean="0"/>
              <a:t>的折中</a:t>
            </a:r>
            <a:r>
              <a:rPr lang="zh-CN" altLang="en-US" sz="1200" dirty="0" smtClean="0"/>
              <a:t>。</a:t>
            </a:r>
            <a:endParaRPr lang="en-US" altLang="zh-CN" sz="1200" b="1" dirty="0"/>
          </a:p>
          <a:p>
            <a:pPr>
              <a:lnSpc>
                <a:spcPct val="100000"/>
              </a:lnSpc>
            </a:pPr>
            <a:endParaRPr lang="zh-CN" altLang="en-US" sz="1200" b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000" dirty="0" smtClean="0"/>
              <a:t>设计原则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770" y="1961803"/>
            <a:ext cx="5841415" cy="371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6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en-US" altLang="zh-CN" sz="1200" b="1" dirty="0" smtClean="0"/>
              <a:t>1.</a:t>
            </a:r>
            <a:r>
              <a:rPr lang="zh-CN" altLang="en-US" sz="1200" b="1" dirty="0" smtClean="0"/>
              <a:t>定义</a:t>
            </a:r>
            <a:endParaRPr lang="en-US" altLang="zh-CN" sz="1200" b="1" dirty="0" smtClean="0"/>
          </a:p>
          <a:p>
            <a:r>
              <a:rPr lang="zh-CN" altLang="en-US" sz="1200" dirty="0" smtClean="0"/>
              <a:t>类的职责要单一</a:t>
            </a:r>
            <a:endParaRPr lang="en-US" altLang="zh-CN" sz="1200" dirty="0" smtClean="0"/>
          </a:p>
          <a:p>
            <a:r>
              <a:rPr lang="zh-CN" altLang="en-US" sz="1200" dirty="0" smtClean="0"/>
              <a:t>职责单一的目标</a:t>
            </a:r>
            <a:r>
              <a:rPr lang="zh-CN" altLang="en-US" sz="1200" dirty="0"/>
              <a:t>是提高</a:t>
            </a:r>
            <a:r>
              <a:rPr lang="zh-CN" altLang="en-US" sz="1200" dirty="0" smtClean="0"/>
              <a:t>复用，但类的粒度细，虽然可以降低耦合，但若太细就会降低内</a:t>
            </a:r>
            <a:r>
              <a:rPr lang="zh-CN" altLang="en-US" sz="1200" dirty="0"/>
              <a:t>聚</a:t>
            </a:r>
            <a:r>
              <a:rPr lang="zh-CN" altLang="en-US" sz="1200" dirty="0" smtClean="0"/>
              <a:t>，</a:t>
            </a:r>
            <a:endParaRPr lang="en-US" altLang="zh-CN" sz="1200" dirty="0" smtClean="0"/>
          </a:p>
          <a:p>
            <a:r>
              <a:rPr lang="zh-CN" altLang="en-US" sz="1200" dirty="0" smtClean="0"/>
              <a:t>所以单一要在复用和内聚之间找平衡。</a:t>
            </a:r>
            <a:endParaRPr lang="en-US" altLang="zh-CN" sz="1200" dirty="0" smtClean="0"/>
          </a:p>
          <a:p>
            <a:r>
              <a:rPr lang="zh-CN" altLang="en-US" sz="1200" b="1" dirty="0" smtClean="0"/>
              <a:t>单一不是目标，类的设计是否单一，要看具体的需求场景。</a:t>
            </a:r>
            <a:endParaRPr lang="en-US" altLang="zh-CN" sz="1200" b="1" dirty="0" smtClean="0"/>
          </a:p>
          <a:p>
            <a:r>
              <a:rPr lang="en-US" altLang="zh-CN" sz="1200" b="1" dirty="0" smtClean="0"/>
              <a:t>2.</a:t>
            </a:r>
            <a:r>
              <a:rPr lang="zh-CN" altLang="en-US" sz="1200" b="1" dirty="0" smtClean="0"/>
              <a:t>判断标准</a:t>
            </a:r>
            <a:endParaRPr lang="en-US" altLang="zh-CN" sz="1200" b="1" dirty="0" smtClean="0"/>
          </a:p>
          <a:p>
            <a:r>
              <a:rPr lang="zh-CN" altLang="en-US" sz="1200" dirty="0" smtClean="0"/>
              <a:t>类</a:t>
            </a:r>
            <a:r>
              <a:rPr lang="zh-CN" altLang="en-US" sz="1200" dirty="0"/>
              <a:t>的</a:t>
            </a:r>
            <a:r>
              <a:rPr lang="zh-CN" altLang="en-US" sz="1200" b="1" dirty="0"/>
              <a:t>部分属性</a:t>
            </a:r>
            <a:r>
              <a:rPr lang="zh-CN" altLang="en-US" sz="1200" dirty="0"/>
              <a:t>能否作为</a:t>
            </a:r>
            <a:r>
              <a:rPr lang="zh-CN" altLang="en-US" sz="1200" b="1" dirty="0"/>
              <a:t>一个整体</a:t>
            </a:r>
            <a:r>
              <a:rPr lang="zh-CN" altLang="en-US" sz="1200" dirty="0"/>
              <a:t>被其它</a:t>
            </a:r>
            <a:r>
              <a:rPr lang="zh-CN" altLang="en-US" sz="1200" dirty="0" smtClean="0"/>
              <a:t>依赖。</a:t>
            </a:r>
            <a:endParaRPr lang="en-US" altLang="zh-CN" sz="1200" dirty="0" smtClean="0"/>
          </a:p>
          <a:p>
            <a:r>
              <a:rPr lang="en-US" altLang="zh-CN" sz="1200" b="1" dirty="0" smtClean="0"/>
              <a:t>3.</a:t>
            </a:r>
            <a:r>
              <a:rPr lang="zh-CN" altLang="en-US" sz="1200" b="1" dirty="0" smtClean="0"/>
              <a:t>举例（见右图）</a:t>
            </a:r>
            <a:endParaRPr lang="en-US" altLang="zh-CN" sz="1200" b="1" dirty="0"/>
          </a:p>
          <a:p>
            <a:r>
              <a:rPr lang="zh-CN" altLang="en-US" sz="1200" dirty="0" smtClean="0"/>
              <a:t>假如：微信的‘用户信息’</a:t>
            </a:r>
            <a:r>
              <a:rPr lang="zh-CN" altLang="en-US" sz="1200" dirty="0"/>
              <a:t>这个</a:t>
            </a:r>
            <a:r>
              <a:rPr lang="zh-CN" altLang="en-US" sz="1200" dirty="0" smtClean="0"/>
              <a:t>类是这样设计的，那么它是否满足单一职责呢？</a:t>
            </a:r>
            <a:endParaRPr lang="zh-CN" altLang="en-US" sz="1200" dirty="0"/>
          </a:p>
          <a:p>
            <a:r>
              <a:rPr lang="zh-CN" altLang="en-US" sz="1200" dirty="0" smtClean="0"/>
              <a:t>判断依据：要看</a:t>
            </a:r>
            <a:r>
              <a:rPr lang="zh-CN" altLang="en-US" sz="1200" dirty="0"/>
              <a:t>它的‘认证信息’和‘地址信息’是否</a:t>
            </a:r>
            <a:r>
              <a:rPr lang="zh-CN" altLang="en-US" sz="1200" dirty="0" smtClean="0"/>
              <a:t>会作为一个整体被依赖。</a:t>
            </a:r>
            <a:endParaRPr lang="en-US" altLang="zh-CN" sz="1200" dirty="0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sz="1200" dirty="0"/>
              <a:t>如果微信只做</a:t>
            </a:r>
            <a:r>
              <a:rPr lang="zh-CN" altLang="en-US" sz="1200" b="1" dirty="0"/>
              <a:t>社交</a:t>
            </a:r>
            <a:r>
              <a:rPr lang="zh-CN" altLang="en-US" sz="1200" dirty="0"/>
              <a:t>，</a:t>
            </a:r>
            <a:r>
              <a:rPr lang="zh-CN" altLang="en-US" sz="1200" dirty="0" smtClean="0"/>
              <a:t>那么</a:t>
            </a:r>
            <a:r>
              <a:rPr lang="zh-CN" altLang="en-US" sz="1200" dirty="0"/>
              <a:t>‘认证信息’和‘地址信息’</a:t>
            </a:r>
            <a:r>
              <a:rPr lang="zh-CN" altLang="en-US" sz="1200" dirty="0" smtClean="0"/>
              <a:t>完全可以放</a:t>
            </a:r>
            <a:r>
              <a:rPr lang="zh-CN" altLang="en-US" sz="1200" dirty="0"/>
              <a:t>在‘用户信息’</a:t>
            </a:r>
            <a:r>
              <a:rPr lang="zh-CN" altLang="en-US" sz="1200" dirty="0" smtClean="0"/>
              <a:t>中。</a:t>
            </a:r>
            <a:endParaRPr lang="zh-CN" altLang="en-US" sz="1200" dirty="0"/>
          </a:p>
          <a:p>
            <a:pPr marL="228600" indent="-228600">
              <a:buFont typeface="+mj-lt"/>
              <a:buAutoNum type="arabicPeriod"/>
            </a:pPr>
            <a:r>
              <a:rPr lang="zh-CN" altLang="en-US" sz="1200" dirty="0"/>
              <a:t>如果微信做</a:t>
            </a:r>
            <a:r>
              <a:rPr lang="zh-CN" altLang="en-US" sz="1200" b="1" dirty="0"/>
              <a:t>授权登录</a:t>
            </a:r>
            <a:r>
              <a:rPr lang="zh-CN" altLang="en-US" sz="1200" dirty="0"/>
              <a:t>，那么</a:t>
            </a:r>
            <a:r>
              <a:rPr lang="zh-CN" altLang="en-US" sz="1200" dirty="0" smtClean="0"/>
              <a:t>‘认证信息’应该从</a:t>
            </a:r>
            <a:r>
              <a:rPr lang="zh-CN" altLang="en-US" sz="1200" dirty="0"/>
              <a:t>‘用户信息’中拆分出来，因为它会被‘第三方认证’</a:t>
            </a:r>
            <a:r>
              <a:rPr lang="zh-CN" altLang="en-US" sz="1200" dirty="0" smtClean="0"/>
              <a:t>依赖。</a:t>
            </a:r>
            <a:endParaRPr lang="zh-CN" altLang="en-US" sz="1200" dirty="0"/>
          </a:p>
          <a:p>
            <a:pPr marL="228600" indent="-228600">
              <a:buFont typeface="+mj-lt"/>
              <a:buAutoNum type="arabicPeriod"/>
            </a:pPr>
            <a:r>
              <a:rPr lang="zh-CN" altLang="en-US" sz="1200" dirty="0"/>
              <a:t>如果微信要做</a:t>
            </a:r>
            <a:r>
              <a:rPr lang="zh-CN" altLang="en-US" sz="1200" b="1" dirty="0"/>
              <a:t>电商</a:t>
            </a:r>
            <a:r>
              <a:rPr lang="zh-CN" altLang="en-US" sz="1200" dirty="0"/>
              <a:t>，那么‘地址信息’应该</a:t>
            </a:r>
            <a:r>
              <a:rPr lang="zh-CN" altLang="en-US" sz="1200" dirty="0" smtClean="0"/>
              <a:t>从‘用户信息’</a:t>
            </a:r>
            <a:r>
              <a:rPr lang="zh-CN" altLang="en-US" sz="1200" dirty="0"/>
              <a:t>中拆分出来，因为它会被‘物流信息’</a:t>
            </a:r>
            <a:r>
              <a:rPr lang="zh-CN" altLang="en-US" sz="1200" dirty="0" smtClean="0"/>
              <a:t>依赖。</a:t>
            </a:r>
            <a:endParaRPr lang="en-US" altLang="zh-CN" sz="1200" dirty="0" smtClean="0"/>
          </a:p>
          <a:p>
            <a:r>
              <a:rPr lang="en-US" altLang="zh-CN" sz="1200" b="1" dirty="0" smtClean="0"/>
              <a:t>4.</a:t>
            </a:r>
            <a:r>
              <a:rPr lang="zh-CN" altLang="en-US" sz="1200" b="1" dirty="0" smtClean="0"/>
              <a:t>建议</a:t>
            </a:r>
            <a:endParaRPr lang="en-US" altLang="zh-CN" sz="1200" b="1" dirty="0" smtClean="0"/>
          </a:p>
          <a:p>
            <a:r>
              <a:rPr lang="zh-CN" altLang="en-US" sz="1200" dirty="0" smtClean="0"/>
              <a:t>以满足业务为准，不必太关注类的粒度粗细情况，随着业务的发展，做到持续重构即可。</a:t>
            </a:r>
            <a:endParaRPr lang="en-US" altLang="zh-CN" sz="1200" dirty="0"/>
          </a:p>
          <a:p>
            <a:pPr marL="228600" indent="-228600">
              <a:buFont typeface="+mj-lt"/>
              <a:buAutoNum type="arabicPeriod"/>
            </a:pPr>
            <a:endParaRPr lang="zh-CN" altLang="en-US" sz="1200" dirty="0"/>
          </a:p>
          <a:p>
            <a:endParaRPr lang="zh-CN" altLang="en-US" sz="1200" dirty="0"/>
          </a:p>
          <a:p>
            <a:endParaRPr lang="en-US" altLang="zh-CN" sz="1200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sz="2000" dirty="0" smtClean="0"/>
              <a:t>SOLID-</a:t>
            </a:r>
            <a:r>
              <a:rPr lang="zh-CN" altLang="en-US" sz="2000" dirty="0" smtClean="0"/>
              <a:t>单一职责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698" y="1863375"/>
            <a:ext cx="32861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610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1200" b="1" dirty="0" smtClean="0"/>
              <a:t>1.</a:t>
            </a:r>
            <a:r>
              <a:rPr lang="zh-CN" altLang="en-US" sz="1200" b="1" dirty="0" smtClean="0"/>
              <a:t>原则定义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对修改关闭和对扩展</a:t>
            </a:r>
            <a:r>
              <a:rPr lang="zh-CN" altLang="en-US" sz="1200" dirty="0"/>
              <a:t>开放</a:t>
            </a:r>
            <a:r>
              <a:rPr lang="zh-CN" altLang="en-US" sz="1200" dirty="0" smtClean="0"/>
              <a:t>，是代码</a:t>
            </a:r>
            <a:r>
              <a:rPr lang="zh-CN" altLang="en-US" sz="1200" dirty="0"/>
              <a:t>质量的重要衡量</a:t>
            </a:r>
            <a:r>
              <a:rPr lang="zh-CN" altLang="en-US" sz="1200" dirty="0" smtClean="0"/>
              <a:t>指标和整个设计模式的核心。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en-US" altLang="zh-CN" sz="1200" b="1" dirty="0" smtClean="0"/>
              <a:t>2.</a:t>
            </a:r>
            <a:r>
              <a:rPr lang="zh-CN" altLang="en-US" sz="1200" b="1" dirty="0" smtClean="0"/>
              <a:t>扩展概念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指在不</a:t>
            </a:r>
            <a:r>
              <a:rPr lang="zh-CN" altLang="en-US" sz="1200" dirty="0"/>
              <a:t>破坏现有功能的基础</a:t>
            </a:r>
            <a:r>
              <a:rPr lang="zh-CN" altLang="en-US" sz="1200" dirty="0" smtClean="0"/>
              <a:t>上所进行的功能</a:t>
            </a:r>
            <a:r>
              <a:rPr lang="zh-CN" altLang="en-US" sz="1200" dirty="0"/>
              <a:t>扩展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不破坏原有代码的正常运行</a:t>
            </a:r>
            <a:endParaRPr lang="en-US" altLang="zh-CN" sz="1200" dirty="0" smtClean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不破坏原有代码的单元测试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en-US" altLang="zh-CN" sz="1200" b="1" dirty="0" smtClean="0"/>
              <a:t>3.</a:t>
            </a:r>
            <a:r>
              <a:rPr lang="zh-CN" altLang="en-US" sz="1200" b="1" dirty="0" smtClean="0"/>
              <a:t>扩展实现</a:t>
            </a:r>
            <a:endParaRPr lang="en-US" altLang="zh-CN" sz="1200" b="1" dirty="0" smtClean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扩展点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en-US" altLang="zh-CN" sz="1200" dirty="0" smtClean="0"/>
              <a:t>If </a:t>
            </a:r>
            <a:r>
              <a:rPr lang="en-US" altLang="zh-CN" sz="1200" dirty="0"/>
              <a:t>… else if </a:t>
            </a:r>
            <a:r>
              <a:rPr lang="en-US" altLang="zh-CN" sz="1200" dirty="0" smtClean="0"/>
              <a:t>… </a:t>
            </a:r>
            <a:r>
              <a:rPr lang="en-US" altLang="zh-CN" sz="1200" dirty="0"/>
              <a:t>else </a:t>
            </a:r>
            <a:r>
              <a:rPr lang="en-US" altLang="zh-CN" sz="1200" dirty="0" smtClean="0"/>
              <a:t>…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扩展实现</a:t>
            </a:r>
            <a:endParaRPr lang="en-US" altLang="zh-CN" sz="1200" b="1" dirty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将变化部分封装为接口，从而可进行变化隔离，通过接口来设计代码的结构，为需求变更做准备。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例如：</a:t>
            </a:r>
            <a:r>
              <a:rPr lang="en-US" altLang="zh-CN" sz="1200" dirty="0" smtClean="0"/>
              <a:t>interface</a:t>
            </a:r>
            <a:r>
              <a:rPr lang="en-US" altLang="zh-CN" sz="1200" dirty="0"/>
              <a:t>(</a:t>
            </a:r>
            <a:r>
              <a:rPr lang="zh-CN" altLang="en-US" sz="1200" dirty="0"/>
              <a:t>功能定义</a:t>
            </a:r>
            <a:r>
              <a:rPr lang="en-US" altLang="zh-CN" sz="1200" dirty="0"/>
              <a:t>) -&gt; handler(</a:t>
            </a:r>
            <a:r>
              <a:rPr lang="zh-CN" altLang="en-US" sz="1200" dirty="0"/>
              <a:t>实现</a:t>
            </a:r>
            <a:r>
              <a:rPr lang="en-US" altLang="zh-CN" sz="1200" dirty="0"/>
              <a:t>interface) -&gt; manager(</a:t>
            </a:r>
            <a:r>
              <a:rPr lang="zh-CN" altLang="en-US" sz="1200" dirty="0"/>
              <a:t>管理</a:t>
            </a:r>
            <a:r>
              <a:rPr lang="en-US" altLang="zh-CN" sz="1200" dirty="0"/>
              <a:t>handler) -&gt; context</a:t>
            </a:r>
            <a:r>
              <a:rPr lang="en-US" altLang="zh-CN" sz="1200" dirty="0" smtClean="0"/>
              <a:t>(</a:t>
            </a:r>
            <a:r>
              <a:rPr lang="zh-CN" altLang="en-US" sz="1200" dirty="0" smtClean="0"/>
              <a:t>初始化</a:t>
            </a:r>
            <a:r>
              <a:rPr lang="en-US" altLang="zh-CN" sz="1200" dirty="0"/>
              <a:t>manager)-&gt;</a:t>
            </a:r>
            <a:r>
              <a:rPr lang="en-US" altLang="zh-CN" sz="1200" dirty="0" err="1" smtClean="0"/>
              <a:t>sdk</a:t>
            </a:r>
            <a:r>
              <a:rPr lang="en-US" altLang="zh-CN" sz="1200" dirty="0" smtClean="0"/>
              <a:t> </a:t>
            </a:r>
            <a:endParaRPr lang="en-US" altLang="zh-CN" sz="1200" dirty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整个</a:t>
            </a:r>
            <a:r>
              <a:rPr lang="zh-CN" altLang="en-US" sz="1200" dirty="0"/>
              <a:t>代码结构像搭积木</a:t>
            </a:r>
            <a:r>
              <a:rPr lang="zh-CN" altLang="en-US" sz="1200" dirty="0" smtClean="0"/>
              <a:t>一样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en-US" altLang="zh-CN" sz="1200" b="1" dirty="0" smtClean="0"/>
              <a:t>4.</a:t>
            </a:r>
            <a:r>
              <a:rPr lang="zh-CN" altLang="en-US" sz="1200" b="1" dirty="0" smtClean="0"/>
              <a:t>扩展性跟可读性相冲突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扩展性的极端会影响可读性，要在两者之间取平衡，要做到持续重构。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是否需要扩展，最终还是要依赖场景需求，</a:t>
            </a:r>
            <a:r>
              <a:rPr lang="en-US" altLang="zh-CN" sz="1200" dirty="0" smtClean="0"/>
              <a:t>if…else…</a:t>
            </a:r>
            <a:r>
              <a:rPr lang="zh-CN" altLang="en-US" sz="1200" dirty="0" smtClean="0"/>
              <a:t>不代表不合理，如果语句本身不复杂，就不能为了扩展而设计，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只有语句复杂，那么进行抽象的扩展设计才合理。</a:t>
            </a:r>
            <a:endParaRPr lang="en-US" altLang="zh-CN" sz="1200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sz="2000" dirty="0" smtClean="0"/>
              <a:t>SOLID-</a:t>
            </a:r>
            <a:r>
              <a:rPr lang="zh-CN" altLang="en-US" sz="2000" dirty="0" smtClean="0"/>
              <a:t>开闭原则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57413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1200" b="1" dirty="0" smtClean="0"/>
              <a:t>1.</a:t>
            </a:r>
            <a:r>
              <a:rPr lang="zh-CN" altLang="en-US" sz="1200" b="1" dirty="0" smtClean="0"/>
              <a:t>概念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使用子类对象去替换任何地方的父类对象，要求不破坏程序原来的行为。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如果破坏了，说明子类的继承或者父类的设计有问题。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endParaRPr lang="en-US" altLang="zh-CN" sz="1200" dirty="0"/>
          </a:p>
          <a:p>
            <a:pPr>
              <a:lnSpc>
                <a:spcPct val="100000"/>
              </a:lnSpc>
            </a:pPr>
            <a:r>
              <a:rPr lang="en-US" altLang="zh-CN" sz="1200" b="1" dirty="0" smtClean="0"/>
              <a:t>2.</a:t>
            </a:r>
            <a:r>
              <a:rPr lang="zh-CN" altLang="en-US" sz="1200" b="1" dirty="0" smtClean="0"/>
              <a:t> 验证</a:t>
            </a:r>
            <a:endParaRPr lang="en-US" altLang="zh-CN" sz="1200" b="1" dirty="0"/>
          </a:p>
          <a:p>
            <a:pPr>
              <a:lnSpc>
                <a:spcPct val="100000"/>
              </a:lnSpc>
            </a:pPr>
            <a:r>
              <a:rPr lang="zh-CN" altLang="en-US" sz="1200" dirty="0"/>
              <a:t>拿父类的单元测试去验证子类的</a:t>
            </a:r>
            <a:r>
              <a:rPr lang="zh-CN" altLang="en-US" sz="1200" dirty="0" smtClean="0"/>
              <a:t>代码。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en-US" altLang="zh-CN" sz="1200" b="1" dirty="0" smtClean="0"/>
              <a:t>3.</a:t>
            </a:r>
            <a:r>
              <a:rPr lang="zh-CN" altLang="en-US" sz="1200" b="1" dirty="0"/>
              <a:t>思考</a:t>
            </a:r>
            <a:endParaRPr lang="en-US" altLang="zh-CN" sz="1200" b="1" dirty="0"/>
          </a:p>
          <a:p>
            <a:pPr>
              <a:lnSpc>
                <a:spcPct val="100000"/>
              </a:lnSpc>
            </a:pPr>
            <a:r>
              <a:rPr lang="zh-CN" altLang="en-US" sz="1200" dirty="0"/>
              <a:t>父类：函数</a:t>
            </a:r>
            <a:r>
              <a:rPr lang="en-US" altLang="zh-CN" sz="1200" dirty="0"/>
              <a:t>A</a:t>
            </a:r>
            <a:r>
              <a:rPr lang="zh-CN" altLang="en-US" sz="1200" dirty="0"/>
              <a:t>声明抛</a:t>
            </a:r>
            <a:r>
              <a:rPr lang="zh-CN" altLang="en-US" sz="1200" dirty="0" smtClean="0"/>
              <a:t>出</a:t>
            </a:r>
            <a:r>
              <a:rPr lang="en-US" altLang="zh-CN" sz="1200" dirty="0" err="1" smtClean="0"/>
              <a:t>AException</a:t>
            </a:r>
            <a:endParaRPr lang="en-US" altLang="zh-CN" sz="1200" dirty="0"/>
          </a:p>
          <a:p>
            <a:pPr>
              <a:lnSpc>
                <a:spcPct val="100000"/>
              </a:lnSpc>
            </a:pPr>
            <a:r>
              <a:rPr lang="zh-CN" altLang="en-US" sz="1200" dirty="0"/>
              <a:t>子类</a:t>
            </a:r>
            <a:r>
              <a:rPr lang="zh-CN" altLang="en-US" sz="1200" dirty="0" smtClean="0"/>
              <a:t>：</a:t>
            </a:r>
            <a:r>
              <a:rPr lang="zh-CN" altLang="en-US" sz="1200" dirty="0"/>
              <a:t>重写</a:t>
            </a:r>
            <a:r>
              <a:rPr lang="zh-CN" altLang="en-US" sz="1200" dirty="0" smtClean="0"/>
              <a:t>函数</a:t>
            </a:r>
            <a:r>
              <a:rPr lang="en-US" altLang="zh-CN" sz="1200" dirty="0" smtClean="0"/>
              <a:t>A</a:t>
            </a:r>
            <a:r>
              <a:rPr lang="zh-CN" altLang="en-US" sz="1200" dirty="0" smtClean="0"/>
              <a:t>后却声明</a:t>
            </a:r>
            <a:r>
              <a:rPr lang="zh-CN" altLang="en-US" sz="1200" dirty="0"/>
              <a:t>抛</a:t>
            </a:r>
            <a:r>
              <a:rPr lang="zh-CN" altLang="en-US" sz="1200" dirty="0" smtClean="0"/>
              <a:t>出</a:t>
            </a:r>
            <a:r>
              <a:rPr lang="en-US" altLang="zh-CN" sz="1200" dirty="0" err="1" smtClean="0"/>
              <a:t>BException</a:t>
            </a:r>
            <a:endParaRPr lang="en-US" altLang="zh-CN" sz="1200" dirty="0"/>
          </a:p>
          <a:p>
            <a:pPr>
              <a:lnSpc>
                <a:spcPct val="100000"/>
              </a:lnSpc>
            </a:pPr>
            <a:r>
              <a:rPr lang="zh-CN" altLang="en-US" sz="1200" dirty="0"/>
              <a:t>问：</a:t>
            </a:r>
            <a:r>
              <a:rPr lang="en-US" altLang="zh-CN" sz="1200" dirty="0" err="1"/>
              <a:t>AException</a:t>
            </a:r>
            <a:r>
              <a:rPr lang="zh-CN" altLang="en-US" sz="1200" dirty="0"/>
              <a:t>和</a:t>
            </a:r>
            <a:r>
              <a:rPr lang="en-US" altLang="zh-CN" sz="1200" dirty="0" err="1"/>
              <a:t>BException</a:t>
            </a:r>
            <a:r>
              <a:rPr lang="zh-CN" altLang="en-US" sz="1200" dirty="0"/>
              <a:t>两者之间是什么关系？</a:t>
            </a:r>
            <a:endParaRPr lang="en-US" altLang="zh-CN" sz="1200" dirty="0"/>
          </a:p>
          <a:p>
            <a:pPr>
              <a:lnSpc>
                <a:spcPct val="100000"/>
              </a:lnSpc>
            </a:pP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en-US" altLang="zh-CN" sz="1200" b="1" dirty="0" smtClean="0"/>
              <a:t>4.</a:t>
            </a:r>
            <a:r>
              <a:rPr lang="zh-CN" altLang="en-US" sz="1200" b="1" dirty="0" smtClean="0"/>
              <a:t>意义</a:t>
            </a:r>
            <a:endParaRPr lang="en-US" altLang="zh-CN" sz="1200" b="1" dirty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解决传承容易走样的问题，一定要在保证兼容的前提下</a:t>
            </a:r>
            <a:r>
              <a:rPr lang="zh-CN" altLang="en-US" sz="1200" dirty="0" smtClean="0"/>
              <a:t>做功能</a:t>
            </a:r>
            <a:r>
              <a:rPr lang="zh-CN" altLang="en-US" sz="1200" dirty="0"/>
              <a:t>扩展</a:t>
            </a:r>
            <a:r>
              <a:rPr lang="zh-CN" altLang="en-US" sz="1200" dirty="0" smtClean="0"/>
              <a:t>和性能</a:t>
            </a:r>
            <a:r>
              <a:rPr lang="zh-CN" altLang="en-US" sz="1200" dirty="0"/>
              <a:t>提升</a:t>
            </a:r>
            <a:r>
              <a:rPr lang="zh-CN" altLang="en-US" sz="1200" dirty="0" smtClean="0"/>
              <a:t>。</a:t>
            </a:r>
            <a:endParaRPr lang="en-US" altLang="zh-CN" sz="1200" dirty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指导继承关系中子</a:t>
            </a:r>
            <a:r>
              <a:rPr lang="zh-CN" altLang="en-US" sz="1200" dirty="0" smtClean="0"/>
              <a:t>类该如何</a:t>
            </a:r>
            <a:r>
              <a:rPr lang="zh-CN" altLang="en-US" sz="1200" dirty="0"/>
              <a:t>设计，子类不能比父</a:t>
            </a:r>
            <a:r>
              <a:rPr lang="zh-CN" altLang="en-US" sz="1200" dirty="0" smtClean="0"/>
              <a:t>类要求更</a:t>
            </a:r>
            <a:r>
              <a:rPr lang="zh-CN" altLang="en-US" sz="1200" dirty="0"/>
              <a:t>严格。</a:t>
            </a:r>
            <a:endParaRPr lang="en-US" altLang="zh-CN" sz="1200" dirty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检验</a:t>
            </a:r>
            <a:r>
              <a:rPr lang="zh-CN" altLang="en-US" sz="1200" dirty="0" smtClean="0"/>
              <a:t>多态的</a:t>
            </a:r>
            <a:r>
              <a:rPr lang="zh-CN" altLang="en-US" sz="1200" dirty="0"/>
              <a:t>使用是否合理，里氏替换一定符合多态，但反之不一定。</a:t>
            </a:r>
            <a:endParaRPr lang="en-US" altLang="zh-CN" sz="1200" dirty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一个类如果不是为了被继承而设计（抽象类或接口），那最好别继承它</a:t>
            </a:r>
            <a:r>
              <a:rPr lang="zh-CN" altLang="en-US" sz="1200" dirty="0" smtClean="0"/>
              <a:t>，要知道组合</a:t>
            </a:r>
            <a:r>
              <a:rPr lang="zh-CN" altLang="en-US" sz="1200" dirty="0"/>
              <a:t>优于继承，这个在很多设计模式中都有体现。</a:t>
            </a:r>
            <a:endParaRPr lang="en-US" altLang="zh-CN" sz="1200" dirty="0"/>
          </a:p>
          <a:p>
            <a:pPr>
              <a:lnSpc>
                <a:spcPct val="100000"/>
              </a:lnSpc>
            </a:pPr>
            <a:endParaRPr lang="en-US" altLang="zh-CN" sz="1200" dirty="0"/>
          </a:p>
          <a:p>
            <a:pPr>
              <a:lnSpc>
                <a:spcPct val="100000"/>
              </a:lnSpc>
            </a:pPr>
            <a:endParaRPr lang="en-US" altLang="zh-CN" sz="1200" dirty="0"/>
          </a:p>
          <a:p>
            <a:pPr>
              <a:lnSpc>
                <a:spcPct val="100000"/>
              </a:lnSpc>
            </a:pPr>
            <a:endParaRPr lang="en-US" altLang="zh-CN" sz="1200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sz="2000" dirty="0" smtClean="0"/>
              <a:t>SOLID-</a:t>
            </a:r>
            <a:r>
              <a:rPr lang="zh-CN" altLang="en-US" sz="2000" dirty="0" smtClean="0"/>
              <a:t>里氏替换原则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05581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1000" b="1" dirty="0" smtClean="0"/>
              <a:t>1.</a:t>
            </a:r>
            <a:r>
              <a:rPr lang="zh-CN" altLang="en-US" sz="1000" b="1" dirty="0"/>
              <a:t>设计</a:t>
            </a:r>
            <a:r>
              <a:rPr lang="zh-CN" altLang="en-US" sz="1000" b="1" dirty="0" smtClean="0"/>
              <a:t>模式</a:t>
            </a:r>
            <a:r>
              <a:rPr lang="zh-CN" altLang="en-US" sz="1000" b="1" dirty="0"/>
              <a:t>在软件工程中</a:t>
            </a:r>
            <a:r>
              <a:rPr lang="zh-CN" altLang="en-US" sz="1000" b="1" dirty="0" smtClean="0"/>
              <a:t>的</a:t>
            </a:r>
            <a:r>
              <a:rPr lang="zh-CN" altLang="en-US" sz="1000" b="1" dirty="0"/>
              <a:t>意义</a:t>
            </a:r>
            <a:endParaRPr lang="en-US" altLang="zh-CN" sz="1000" b="1" dirty="0"/>
          </a:p>
          <a:p>
            <a:pPr>
              <a:lnSpc>
                <a:spcPct val="100000"/>
              </a:lnSpc>
            </a:pPr>
            <a:r>
              <a:rPr lang="zh-CN" altLang="en-US" sz="1000" b="1" dirty="0" smtClean="0"/>
              <a:t>困惑：</a:t>
            </a:r>
            <a:r>
              <a:rPr lang="zh-CN" altLang="en-US" sz="1000" dirty="0" smtClean="0"/>
              <a:t>日常工作中没用到啥设计模式，代码不是</a:t>
            </a:r>
            <a:r>
              <a:rPr lang="zh-CN" altLang="en-US" sz="1000" dirty="0"/>
              <a:t>也</a:t>
            </a:r>
            <a:r>
              <a:rPr lang="zh-CN" altLang="en-US" sz="1000" dirty="0" smtClean="0"/>
              <a:t>写的挺好吗？可我们经常骂别人代码写的烂，总是会牵一发动全身。</a:t>
            </a:r>
            <a:endParaRPr lang="en-US" altLang="zh-CN" sz="1000" dirty="0" smtClean="0"/>
          </a:p>
          <a:p>
            <a:pPr>
              <a:lnSpc>
                <a:spcPct val="100000"/>
              </a:lnSpc>
            </a:pPr>
            <a:r>
              <a:rPr lang="zh-CN" altLang="en-US" sz="1000" dirty="0" smtClean="0"/>
              <a:t>设计模式就像一把宝剑，如果我们只是空有一把剑，也就是徒有其表，只有</a:t>
            </a:r>
            <a:r>
              <a:rPr lang="zh-CN" altLang="en-US" sz="1000" dirty="0"/>
              <a:t>震慑</a:t>
            </a:r>
            <a:r>
              <a:rPr lang="zh-CN" altLang="en-US" sz="1000" dirty="0" smtClean="0"/>
              <a:t>作用 ！</a:t>
            </a:r>
            <a:endParaRPr lang="en-US" altLang="zh-CN" sz="1000" dirty="0" smtClean="0"/>
          </a:p>
          <a:p>
            <a:pPr>
              <a:lnSpc>
                <a:spcPct val="100000"/>
              </a:lnSpc>
            </a:pPr>
            <a:r>
              <a:rPr lang="en-US" altLang="zh-CN" sz="1000" b="1" dirty="0" smtClean="0"/>
              <a:t>1</a:t>
            </a:r>
            <a:r>
              <a:rPr lang="zh-CN" altLang="en-US" sz="1000" b="1" dirty="0" smtClean="0"/>
              <a:t>）为什么</a:t>
            </a:r>
            <a:endParaRPr lang="en-US" altLang="zh-CN" sz="1000" b="1" dirty="0"/>
          </a:p>
          <a:p>
            <a:pPr>
              <a:lnSpc>
                <a:spcPct val="100000"/>
              </a:lnSpc>
            </a:pPr>
            <a:r>
              <a:rPr lang="zh-CN" altLang="en-US" sz="1000" dirty="0" smtClean="0"/>
              <a:t>面对的挑战：构成软件的</a:t>
            </a:r>
            <a:r>
              <a:rPr lang="zh-CN" altLang="en-US" sz="1000" b="1" dirty="0" smtClean="0">
                <a:solidFill>
                  <a:srgbClr val="FF0000"/>
                </a:solidFill>
              </a:rPr>
              <a:t>组件</a:t>
            </a:r>
            <a:r>
              <a:rPr lang="zh-CN" altLang="en-US" sz="1000" dirty="0" smtClean="0"/>
              <a:t>之间是有关联</a:t>
            </a:r>
            <a:r>
              <a:rPr lang="zh-CN" altLang="en-US" sz="1000" b="1" dirty="0" smtClean="0">
                <a:solidFill>
                  <a:srgbClr val="FF0000"/>
                </a:solidFill>
              </a:rPr>
              <a:t>关系</a:t>
            </a:r>
            <a:r>
              <a:rPr lang="zh-CN" altLang="en-US" sz="1000" dirty="0" smtClean="0"/>
              <a:t>的，随着软件的业务功能越来越复杂，组件之间的关系</a:t>
            </a:r>
            <a:r>
              <a:rPr lang="zh-CN" altLang="en-US" sz="1000" b="1" dirty="0" smtClean="0">
                <a:solidFill>
                  <a:srgbClr val="FF0000"/>
                </a:solidFill>
              </a:rPr>
              <a:t>复杂性</a:t>
            </a:r>
            <a:r>
              <a:rPr lang="zh-CN" altLang="en-US" sz="1000" dirty="0" smtClean="0"/>
              <a:t>也随之增强，最终导致软件的</a:t>
            </a:r>
            <a:r>
              <a:rPr lang="zh-CN" altLang="en-US" sz="1000" b="1" dirty="0" smtClean="0">
                <a:solidFill>
                  <a:srgbClr val="FF0000"/>
                </a:solidFill>
              </a:rPr>
              <a:t>可维护性</a:t>
            </a:r>
            <a:r>
              <a:rPr lang="zh-CN" altLang="en-US" sz="1000" dirty="0" smtClean="0"/>
              <a:t>越来越差。</a:t>
            </a:r>
            <a:endParaRPr lang="en-US" altLang="zh-CN" sz="1000" dirty="0" smtClean="0"/>
          </a:p>
          <a:p>
            <a:pPr>
              <a:lnSpc>
                <a:spcPct val="100000"/>
              </a:lnSpc>
            </a:pPr>
            <a:r>
              <a:rPr lang="zh-CN" altLang="en-US" sz="1000" dirty="0" smtClean="0"/>
              <a:t>应对的手段：如果降低了组件之间的</a:t>
            </a:r>
            <a:r>
              <a:rPr lang="zh-CN" altLang="en-US" sz="1000" dirty="0"/>
              <a:t>关系</a:t>
            </a:r>
            <a:r>
              <a:rPr lang="zh-CN" altLang="en-US" sz="1000" dirty="0" smtClean="0"/>
              <a:t>耦合度，那么关系的复杂性也就随之消失了，最终也就提高了软件的可维护性。</a:t>
            </a:r>
            <a:endParaRPr lang="en-US" altLang="zh-CN" sz="1000" dirty="0" smtClean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000" b="1" dirty="0" smtClean="0"/>
              <a:t>组件</a:t>
            </a:r>
            <a:endParaRPr lang="en-US" altLang="zh-CN" sz="1000" b="1" dirty="0" smtClean="0"/>
          </a:p>
          <a:p>
            <a:pPr>
              <a:lnSpc>
                <a:spcPct val="100000"/>
              </a:lnSpc>
            </a:pPr>
            <a:r>
              <a:rPr lang="zh-CN" altLang="en-US" sz="1000" dirty="0" smtClean="0"/>
              <a:t>系统、子系统、模块、</a:t>
            </a:r>
            <a:r>
              <a:rPr lang="zh-CN" altLang="en-US" sz="1000" b="1" dirty="0" smtClean="0"/>
              <a:t>类</a:t>
            </a:r>
            <a:r>
              <a:rPr lang="zh-CN" altLang="en-US" sz="1000" dirty="0" smtClean="0"/>
              <a:t>、函数</a:t>
            </a:r>
            <a:endParaRPr lang="en-US" altLang="zh-CN" sz="1000" dirty="0" smtClean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000" b="1" dirty="0" smtClean="0"/>
              <a:t>关系</a:t>
            </a:r>
            <a:endParaRPr lang="en-US" altLang="zh-CN" sz="1000" b="1" dirty="0" smtClean="0"/>
          </a:p>
          <a:p>
            <a:pPr>
              <a:lnSpc>
                <a:spcPct val="100000"/>
              </a:lnSpc>
            </a:pPr>
            <a:r>
              <a:rPr lang="zh-CN" altLang="en-US" sz="1000" dirty="0" smtClean="0"/>
              <a:t>代码创建使用依赖，给创建和使用代码降耦</a:t>
            </a:r>
            <a:endParaRPr lang="en-US" altLang="zh-CN" sz="1000" dirty="0" smtClean="0"/>
          </a:p>
          <a:p>
            <a:pPr>
              <a:lnSpc>
                <a:spcPct val="100000"/>
              </a:lnSpc>
            </a:pPr>
            <a:r>
              <a:rPr lang="zh-CN" altLang="en-US" sz="1000" dirty="0" smtClean="0"/>
              <a:t>代码组织结构依赖，给不同功能的代码降耦</a:t>
            </a:r>
            <a:endParaRPr lang="en-US" altLang="zh-CN" sz="1000" dirty="0" smtClean="0"/>
          </a:p>
          <a:p>
            <a:pPr>
              <a:lnSpc>
                <a:spcPct val="100000"/>
              </a:lnSpc>
            </a:pPr>
            <a:r>
              <a:rPr lang="zh-CN" altLang="en-US" sz="1000" dirty="0" smtClean="0"/>
              <a:t>代码行为交互依赖，给不同行为的代码降耦</a:t>
            </a:r>
            <a:endParaRPr lang="en-US" altLang="zh-CN" sz="1000" dirty="0" smtClean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000" b="1" dirty="0" smtClean="0"/>
              <a:t>复杂性</a:t>
            </a:r>
            <a:endParaRPr lang="en-US" altLang="zh-CN" sz="1000" b="1" dirty="0" smtClean="0"/>
          </a:p>
          <a:p>
            <a:pPr>
              <a:lnSpc>
                <a:spcPct val="100000"/>
              </a:lnSpc>
            </a:pPr>
            <a:r>
              <a:rPr lang="zh-CN" altLang="en-US" sz="1000" smtClean="0"/>
              <a:t>设计模式是用来</a:t>
            </a:r>
            <a:r>
              <a:rPr lang="zh-CN" altLang="en-US" sz="1000" dirty="0" smtClean="0"/>
              <a:t>应对复杂性问题的，若杀鸡用牛刀，那就是过度设计了，只要做到持续重构即可。</a:t>
            </a:r>
            <a:endParaRPr lang="en-US" altLang="zh-CN" sz="1000" dirty="0" smtClean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000" b="1" dirty="0" smtClean="0"/>
              <a:t>可维护性</a:t>
            </a:r>
            <a:endParaRPr lang="en-US" altLang="zh-CN" sz="1000" b="1" dirty="0" smtClean="0"/>
          </a:p>
          <a:p>
            <a:pPr>
              <a:lnSpc>
                <a:spcPct val="100000"/>
              </a:lnSpc>
            </a:pPr>
            <a:r>
              <a:rPr lang="zh-CN" altLang="en-US" sz="1000" dirty="0" smtClean="0"/>
              <a:t>应对需求变更的可扩展性</a:t>
            </a:r>
            <a:endParaRPr lang="en-US" altLang="zh-CN" sz="1000" dirty="0"/>
          </a:p>
          <a:p>
            <a:pPr>
              <a:lnSpc>
                <a:spcPct val="100000"/>
              </a:lnSpc>
            </a:pPr>
            <a:r>
              <a:rPr lang="en-US" altLang="zh-CN" sz="1000" b="1" dirty="0" smtClean="0"/>
              <a:t>2</a:t>
            </a:r>
            <a:r>
              <a:rPr lang="zh-CN" altLang="en-US" sz="1000" b="1" dirty="0" smtClean="0"/>
              <a:t>）是</a:t>
            </a:r>
            <a:r>
              <a:rPr lang="zh-CN" altLang="en-US" sz="1000" b="1" dirty="0"/>
              <a:t>什么</a:t>
            </a:r>
            <a:endParaRPr lang="en-US" altLang="zh-CN" sz="1000" b="1" dirty="0"/>
          </a:p>
          <a:p>
            <a:pPr>
              <a:lnSpc>
                <a:spcPct val="100000"/>
              </a:lnSpc>
            </a:pPr>
            <a:r>
              <a:rPr lang="zh-CN" altLang="en-US" sz="1000" dirty="0" smtClean="0"/>
              <a:t>最佳实践 （框架、开</a:t>
            </a:r>
            <a:r>
              <a:rPr lang="zh-CN" altLang="en-US" sz="1000" dirty="0"/>
              <a:t>源</a:t>
            </a:r>
            <a:r>
              <a:rPr lang="zh-CN" altLang="en-US" sz="1000" dirty="0" smtClean="0"/>
              <a:t>库）</a:t>
            </a:r>
            <a:endParaRPr lang="en-US" altLang="zh-CN" sz="1000" dirty="0" smtClean="0"/>
          </a:p>
          <a:p>
            <a:pPr>
              <a:lnSpc>
                <a:spcPct val="100000"/>
              </a:lnSpc>
            </a:pPr>
            <a:r>
              <a:rPr lang="en-US" altLang="zh-CN" sz="1000" b="1" dirty="0" smtClean="0"/>
              <a:t>3</a:t>
            </a:r>
            <a:r>
              <a:rPr lang="zh-CN" altLang="en-US" sz="1000" b="1" dirty="0" smtClean="0"/>
              <a:t>）怎么办</a:t>
            </a:r>
            <a:endParaRPr lang="en-US" altLang="zh-CN" sz="1000" b="1" dirty="0" smtClean="0"/>
          </a:p>
          <a:p>
            <a:pPr>
              <a:lnSpc>
                <a:spcPct val="100000"/>
              </a:lnSpc>
            </a:pPr>
            <a:r>
              <a:rPr lang="zh-CN" altLang="en-US" sz="1000" dirty="0" smtClean="0"/>
              <a:t>创建</a:t>
            </a:r>
            <a:r>
              <a:rPr lang="zh-CN" altLang="en-US" sz="1000" dirty="0"/>
              <a:t>型、结构型和行为</a:t>
            </a:r>
            <a:r>
              <a:rPr lang="zh-CN" altLang="en-US" sz="1000" dirty="0" smtClean="0"/>
              <a:t>型</a:t>
            </a:r>
            <a:endParaRPr lang="en-US" altLang="zh-CN" sz="10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000" dirty="0" smtClean="0"/>
              <a:t>前言</a:t>
            </a:r>
            <a:r>
              <a:rPr lang="en-US" altLang="zh-CN" sz="2000" dirty="0" smtClean="0"/>
              <a:t>-</a:t>
            </a:r>
            <a:r>
              <a:rPr lang="zh-CN" altLang="en-US" sz="2000" dirty="0" smtClean="0"/>
              <a:t>模式意义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896" y="2810279"/>
            <a:ext cx="34036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03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en-US" altLang="zh-CN" sz="1200" b="1" dirty="0" smtClean="0"/>
              <a:t>1.</a:t>
            </a:r>
            <a:r>
              <a:rPr lang="zh-CN" altLang="en-US" sz="1200" b="1" dirty="0" smtClean="0"/>
              <a:t>概念</a:t>
            </a:r>
            <a:endParaRPr lang="en-US" altLang="zh-CN" sz="1200" b="1" dirty="0" smtClean="0"/>
          </a:p>
          <a:p>
            <a:r>
              <a:rPr lang="zh-CN" altLang="en-US" sz="1200" dirty="0" smtClean="0"/>
              <a:t>要做到业务接口的最小暴露，让调用</a:t>
            </a:r>
            <a:r>
              <a:rPr lang="zh-CN" altLang="en-US" sz="1200" dirty="0"/>
              <a:t>者不要依赖它不需要的</a:t>
            </a:r>
            <a:r>
              <a:rPr lang="zh-CN" altLang="en-US" sz="1200" dirty="0" smtClean="0"/>
              <a:t>接口，防止接口被误用而导致安全性问题。</a:t>
            </a:r>
            <a:endParaRPr lang="en-US" altLang="zh-CN" sz="1200" dirty="0" smtClean="0"/>
          </a:p>
          <a:p>
            <a:endParaRPr lang="en-US" altLang="zh-CN" sz="1200" dirty="0"/>
          </a:p>
          <a:p>
            <a:r>
              <a:rPr lang="en-US" altLang="zh-CN" sz="1200" b="1" dirty="0" smtClean="0"/>
              <a:t>2.</a:t>
            </a:r>
            <a:r>
              <a:rPr lang="zh-CN" altLang="en-US" sz="1200" b="1" dirty="0" smtClean="0"/>
              <a:t>原则实现</a:t>
            </a:r>
            <a:endParaRPr lang="en-US" altLang="zh-CN" sz="1200" b="1" dirty="0" smtClean="0"/>
          </a:p>
          <a:p>
            <a:r>
              <a:rPr lang="zh-CN" altLang="en-US" sz="1200" dirty="0"/>
              <a:t>接口最小</a:t>
            </a:r>
            <a:r>
              <a:rPr lang="zh-CN" altLang="en-US" sz="1200" dirty="0" smtClean="0"/>
              <a:t>暴露</a:t>
            </a:r>
            <a:r>
              <a:rPr lang="en-US" altLang="zh-CN" sz="1200" dirty="0" smtClean="0"/>
              <a:t>+ </a:t>
            </a:r>
            <a:r>
              <a:rPr lang="zh-CN" altLang="en-US" sz="1200" dirty="0" smtClean="0"/>
              <a:t>组合</a:t>
            </a:r>
            <a:endParaRPr lang="en-US" altLang="zh-CN" sz="1200" dirty="0" smtClean="0"/>
          </a:p>
          <a:p>
            <a:r>
              <a:rPr lang="zh-CN" altLang="en-US" sz="1200" dirty="0" smtClean="0"/>
              <a:t>定义多个功能接口，给不同的调用者提供不同的接口和实现，从而做到调用者之间的访问隔离。</a:t>
            </a:r>
            <a:endParaRPr lang="en-US" altLang="zh-CN" sz="1200" dirty="0" smtClean="0"/>
          </a:p>
          <a:p>
            <a:r>
              <a:rPr lang="zh-CN" altLang="en-US" sz="1200" dirty="0" smtClean="0"/>
              <a:t>例如：</a:t>
            </a:r>
            <a:endParaRPr lang="en-US" altLang="zh-CN" sz="1200" dirty="0" smtClean="0"/>
          </a:p>
          <a:p>
            <a:r>
              <a:rPr lang="en-US" altLang="zh-CN" sz="1200" dirty="0" smtClean="0"/>
              <a:t>Interface1 -&gt; class1(</a:t>
            </a:r>
            <a:r>
              <a:rPr lang="zh-CN" altLang="en-US" sz="1200" dirty="0" smtClean="0"/>
              <a:t>仅实现</a:t>
            </a:r>
            <a:r>
              <a:rPr lang="en-US" altLang="zh-CN" sz="1200" dirty="0" smtClean="0"/>
              <a:t>interface1) -&gt; </a:t>
            </a:r>
            <a:r>
              <a:rPr lang="zh-CN" altLang="en-US" sz="1200" dirty="0" smtClean="0"/>
              <a:t>提供</a:t>
            </a:r>
            <a:r>
              <a:rPr lang="en-US" altLang="zh-CN" sz="1200" dirty="0"/>
              <a:t>Interface1</a:t>
            </a:r>
            <a:r>
              <a:rPr lang="zh-CN" altLang="en-US" sz="1200" dirty="0" smtClean="0"/>
              <a:t>给低优先级的</a:t>
            </a:r>
            <a:r>
              <a:rPr lang="en-US" altLang="zh-CN" sz="1200" dirty="0" smtClean="0"/>
              <a:t>client1</a:t>
            </a:r>
          </a:p>
          <a:p>
            <a:r>
              <a:rPr lang="en-US" altLang="zh-CN" sz="1200" dirty="0" smtClean="0"/>
              <a:t>Interface2(</a:t>
            </a:r>
            <a:r>
              <a:rPr lang="zh-CN" altLang="en-US" sz="1200" dirty="0" smtClean="0"/>
              <a:t>继承</a:t>
            </a:r>
            <a:r>
              <a:rPr lang="en-US" altLang="zh-CN" sz="1200" dirty="0" smtClean="0"/>
              <a:t>interface1) -&gt; class2(</a:t>
            </a:r>
            <a:r>
              <a:rPr lang="zh-CN" altLang="en-US" sz="1200" dirty="0" smtClean="0"/>
              <a:t>实现</a:t>
            </a:r>
            <a:r>
              <a:rPr lang="en-US" altLang="zh-CN" sz="1200" dirty="0" smtClean="0"/>
              <a:t>interface2</a:t>
            </a:r>
            <a:r>
              <a:rPr lang="zh-CN" altLang="en-US" sz="1200" dirty="0" smtClean="0"/>
              <a:t>并组合</a:t>
            </a:r>
            <a:r>
              <a:rPr lang="en-US" altLang="zh-CN" sz="1200" dirty="0" smtClean="0"/>
              <a:t>calss1) -&gt; </a:t>
            </a:r>
            <a:r>
              <a:rPr lang="zh-CN" altLang="en-US" sz="1200" dirty="0" smtClean="0"/>
              <a:t>提供</a:t>
            </a:r>
            <a:r>
              <a:rPr lang="en-US" altLang="zh-CN" sz="1200" dirty="0"/>
              <a:t>Interface2</a:t>
            </a:r>
            <a:r>
              <a:rPr lang="zh-CN" altLang="en-US" sz="1200" dirty="0" smtClean="0"/>
              <a:t>给高优先级的</a:t>
            </a:r>
            <a:r>
              <a:rPr lang="en-US" altLang="zh-CN" sz="1200" dirty="0" smtClean="0"/>
              <a:t>client2</a:t>
            </a:r>
          </a:p>
          <a:p>
            <a:endParaRPr lang="en-US" altLang="zh-CN" sz="1200" dirty="0"/>
          </a:p>
          <a:p>
            <a:r>
              <a:rPr lang="en-US" altLang="zh-CN" sz="1200" b="1" dirty="0" smtClean="0"/>
              <a:t>3.</a:t>
            </a:r>
            <a:r>
              <a:rPr lang="zh-CN" altLang="en-US" sz="1200" b="1" dirty="0" smtClean="0"/>
              <a:t>与单一职责的区别</a:t>
            </a:r>
            <a:endParaRPr lang="en-US" altLang="zh-CN" sz="1200" b="1" dirty="0" smtClean="0"/>
          </a:p>
          <a:p>
            <a:r>
              <a:rPr lang="zh-CN" altLang="en-US" sz="1200" dirty="0" smtClean="0"/>
              <a:t>单一职责是站在实现者这个角度去思考需求实现，</a:t>
            </a:r>
            <a:endParaRPr lang="en-US" altLang="zh-CN" sz="1200" dirty="0" smtClean="0"/>
          </a:p>
          <a:p>
            <a:r>
              <a:rPr lang="zh-CN" altLang="en-US" sz="1200" dirty="0" smtClean="0"/>
              <a:t>接口隔离是站在调用者这个角度去思考需求实现，</a:t>
            </a:r>
            <a:endParaRPr lang="en-US" altLang="zh-CN" sz="1200" dirty="0" smtClean="0"/>
          </a:p>
          <a:p>
            <a:r>
              <a:rPr lang="zh-CN" altLang="en-US" sz="1200" dirty="0" smtClean="0"/>
              <a:t>实际项目中需要将两者结合。</a:t>
            </a:r>
            <a:endParaRPr lang="en-US" altLang="zh-CN" sz="1200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sz="2000" dirty="0" smtClean="0"/>
              <a:t>SOLID-</a:t>
            </a:r>
            <a:r>
              <a:rPr lang="zh-CN" altLang="en-US" sz="2000" dirty="0" smtClean="0"/>
              <a:t>接口隔离原则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1819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1200" b="1" dirty="0" smtClean="0"/>
              <a:t>1.</a:t>
            </a:r>
            <a:r>
              <a:rPr lang="zh-CN" altLang="en-US" sz="1200" b="1" dirty="0" smtClean="0"/>
              <a:t>概念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高层模块定义接口，低层模块实现接口。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en-US" altLang="zh-CN" sz="1200" b="1" dirty="0" smtClean="0"/>
              <a:t>2.</a:t>
            </a:r>
            <a:r>
              <a:rPr lang="zh-CN" altLang="en-US" sz="1200" b="1" dirty="0" smtClean="0"/>
              <a:t>本质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本质即接口所有权的倒置。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本质不在于是否依赖了接口，而是依赖了谁的接口，高层所依赖接口的所有权</a:t>
            </a:r>
            <a:r>
              <a:rPr lang="zh-CN" altLang="en-US" sz="1200" dirty="0"/>
              <a:t>是被倒置的</a:t>
            </a:r>
            <a:r>
              <a:rPr lang="zh-CN" altLang="en-US" sz="1200" dirty="0" smtClean="0"/>
              <a:t>，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即每层所</a:t>
            </a:r>
            <a:r>
              <a:rPr lang="zh-CN" altLang="en-US" sz="1200" dirty="0"/>
              <a:t>依赖的接口是被高层定义的，高层模块拥有接口，低层模块实现接口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endParaRPr lang="en-US" altLang="zh-CN" sz="1200" dirty="0"/>
          </a:p>
          <a:p>
            <a:pPr>
              <a:lnSpc>
                <a:spcPct val="100000"/>
              </a:lnSpc>
            </a:pPr>
            <a:r>
              <a:rPr lang="en-US" altLang="zh-CN" sz="1200" b="1" dirty="0" smtClean="0"/>
              <a:t>3.</a:t>
            </a:r>
            <a:r>
              <a:rPr lang="zh-CN" altLang="en-US" sz="1200" b="1" dirty="0" smtClean="0"/>
              <a:t> </a:t>
            </a:r>
            <a:r>
              <a:rPr lang="zh-CN" altLang="en-US" sz="1200" b="1" dirty="0"/>
              <a:t>意义</a:t>
            </a:r>
            <a:endParaRPr lang="en-US" altLang="zh-CN" sz="1200" b="1" dirty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传递依赖</a:t>
            </a:r>
            <a:endParaRPr lang="en-US" altLang="zh-CN" sz="1200" b="1" dirty="0"/>
          </a:p>
          <a:p>
            <a:pPr>
              <a:lnSpc>
                <a:spcPct val="100000"/>
              </a:lnSpc>
            </a:pPr>
            <a:r>
              <a:rPr lang="zh-CN" altLang="en-US" sz="1200" dirty="0"/>
              <a:t>例如：</a:t>
            </a:r>
            <a:r>
              <a:rPr lang="en-US" altLang="zh-CN" sz="1200" dirty="0"/>
              <a:t>MVC/MVVM </a:t>
            </a:r>
            <a:r>
              <a:rPr lang="zh-CN" altLang="en-US" sz="1200" dirty="0"/>
              <a:t>：</a:t>
            </a:r>
            <a:r>
              <a:rPr lang="en-US" altLang="zh-CN" sz="1200" dirty="0"/>
              <a:t>View -&gt; Controller/</a:t>
            </a:r>
            <a:r>
              <a:rPr lang="en-US" altLang="zh-CN" sz="1200" dirty="0" err="1"/>
              <a:t>ViewModel</a:t>
            </a:r>
            <a:r>
              <a:rPr lang="en-US" altLang="zh-CN" sz="1200" dirty="0"/>
              <a:t> -&gt; Model </a:t>
            </a:r>
          </a:p>
          <a:p>
            <a:pPr>
              <a:lnSpc>
                <a:spcPct val="100000"/>
              </a:lnSpc>
            </a:pPr>
            <a:r>
              <a:rPr lang="zh-CN" altLang="en-US" sz="1200" dirty="0"/>
              <a:t>存在依赖传递问题，下层的改动会导致上层的级联改动。</a:t>
            </a:r>
            <a:endParaRPr lang="en-US" altLang="zh-CN" sz="1200" dirty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/>
              <a:t>解决</a:t>
            </a:r>
            <a:r>
              <a:rPr lang="zh-CN" altLang="en-US" sz="1200" b="1" dirty="0" smtClean="0"/>
              <a:t>方案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每个</a:t>
            </a:r>
            <a:r>
              <a:rPr lang="zh-CN" altLang="en-US" sz="1200" dirty="0"/>
              <a:t>高层模块都为它所需要的服务声明一个接口，低层模块实现该接口</a:t>
            </a:r>
            <a:r>
              <a:rPr lang="zh-CN" altLang="en-US" sz="1200" dirty="0" smtClean="0"/>
              <a:t>，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高层</a:t>
            </a:r>
            <a:r>
              <a:rPr lang="zh-CN" altLang="en-US" sz="1200" dirty="0"/>
              <a:t>模块通过接口来使用低层</a:t>
            </a:r>
            <a:r>
              <a:rPr lang="zh-CN" altLang="en-US" sz="1200" dirty="0" smtClean="0"/>
              <a:t>模块，这样高层就不直接依赖低层，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而是变成了低层依赖高层所定义的接口，从而解决了依赖传递问题。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endParaRPr lang="en-US" altLang="zh-CN" sz="1200" dirty="0"/>
          </a:p>
          <a:p>
            <a:pPr>
              <a:lnSpc>
                <a:spcPct val="100000"/>
              </a:lnSpc>
            </a:pPr>
            <a:endParaRPr lang="en-US" altLang="zh-CN" sz="1200" dirty="0" smtClean="0"/>
          </a:p>
          <a:p>
            <a:pPr>
              <a:lnSpc>
                <a:spcPct val="100000"/>
              </a:lnSpc>
            </a:pPr>
            <a:endParaRPr lang="en-US" altLang="zh-CN" sz="1200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sz="2000" dirty="0" smtClean="0"/>
              <a:t>SOLID-</a:t>
            </a:r>
            <a:r>
              <a:rPr lang="zh-CN" altLang="en-US" sz="2000" dirty="0" smtClean="0"/>
              <a:t>依赖倒置原则</a:t>
            </a:r>
            <a:endParaRPr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512" y="3809480"/>
            <a:ext cx="4381500" cy="23812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512" y="1313411"/>
            <a:ext cx="2038350" cy="206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96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en-US" altLang="zh-CN" sz="1200" b="1" dirty="0" smtClean="0"/>
              <a:t>1.</a:t>
            </a:r>
            <a:r>
              <a:rPr lang="zh-CN" altLang="en-US" sz="1200" b="1" dirty="0" smtClean="0"/>
              <a:t>概念</a:t>
            </a:r>
            <a:endParaRPr lang="en-US" altLang="zh-CN" sz="1200" b="1" dirty="0" smtClean="0"/>
          </a:p>
          <a:p>
            <a:r>
              <a:rPr lang="zh-CN" altLang="en-US" sz="1200" dirty="0" smtClean="0"/>
              <a:t>针对类之间的依赖</a:t>
            </a:r>
            <a:r>
              <a:rPr lang="zh-CN" altLang="en-US" sz="1200" dirty="0"/>
              <a:t>关系，不该有的依赖不要有，该有的</a:t>
            </a:r>
            <a:r>
              <a:rPr lang="zh-CN" altLang="en-US" sz="1200" dirty="0" smtClean="0"/>
              <a:t>依赖也只</a:t>
            </a:r>
            <a:r>
              <a:rPr lang="zh-CN" altLang="en-US" sz="1200" dirty="0"/>
              <a:t>依赖必要的</a:t>
            </a:r>
            <a:r>
              <a:rPr lang="zh-CN" altLang="en-US" sz="1200" dirty="0" smtClean="0"/>
              <a:t>接口，实际上就是接口最小暴露。</a:t>
            </a:r>
            <a:endParaRPr lang="en-US" altLang="zh-CN" sz="1200" dirty="0"/>
          </a:p>
          <a:p>
            <a:r>
              <a:rPr lang="zh-CN" altLang="en-US" sz="1200" dirty="0"/>
              <a:t>又叫：最小知识原则</a:t>
            </a:r>
            <a:endParaRPr lang="en-US" altLang="zh-CN" sz="1200" dirty="0"/>
          </a:p>
          <a:p>
            <a:endParaRPr lang="en-US" altLang="zh-CN" sz="1200" dirty="0" smtClean="0"/>
          </a:p>
          <a:p>
            <a:r>
              <a:rPr lang="en-US" altLang="zh-CN" sz="1200" dirty="0" smtClean="0"/>
              <a:t>2.</a:t>
            </a:r>
            <a:r>
              <a:rPr lang="zh-CN" altLang="en-US" sz="1200" dirty="0" smtClean="0"/>
              <a:t>指导高</a:t>
            </a:r>
            <a:r>
              <a:rPr lang="zh-CN" altLang="en-US" sz="1200" dirty="0"/>
              <a:t>内聚</a:t>
            </a:r>
            <a:r>
              <a:rPr lang="zh-CN" altLang="en-US" sz="1200" b="1" dirty="0"/>
              <a:t>低</a:t>
            </a:r>
            <a:r>
              <a:rPr lang="zh-CN" altLang="en-US" sz="1200" b="1" dirty="0" smtClean="0"/>
              <a:t>耦合</a:t>
            </a:r>
            <a:r>
              <a:rPr lang="zh-CN" altLang="en-US" sz="1200" dirty="0" smtClean="0"/>
              <a:t>设计</a:t>
            </a:r>
            <a:endParaRPr lang="en-US" altLang="zh-CN" sz="1200" dirty="0" smtClean="0"/>
          </a:p>
          <a:p>
            <a:r>
              <a:rPr lang="zh-CN" altLang="en-US" sz="1200" dirty="0" smtClean="0"/>
              <a:t>针对 高内聚，要将功能相近的属性放在同一个类中，但要考虑类的职责是否单一。</a:t>
            </a:r>
            <a:endParaRPr lang="en-US" altLang="zh-CN" sz="1200" dirty="0" smtClean="0"/>
          </a:p>
          <a:p>
            <a:r>
              <a:rPr lang="zh-CN" altLang="en-US" sz="1200" dirty="0" smtClean="0"/>
              <a:t>针对 低耦合，在设计类之间的依赖关系时，要考虑依赖是否必要，</a:t>
            </a:r>
            <a:endParaRPr lang="en-US" altLang="zh-CN" sz="1200" dirty="0" smtClean="0"/>
          </a:p>
          <a:p>
            <a:r>
              <a:rPr lang="zh-CN" altLang="en-US" sz="1200" dirty="0" smtClean="0"/>
              <a:t>如果必要那是否只依赖了必要的接口，要进行接口隔离。</a:t>
            </a:r>
            <a:endParaRPr lang="en-US" altLang="zh-CN" sz="1200" dirty="0" smtClean="0"/>
          </a:p>
          <a:p>
            <a:endParaRPr lang="en-US" altLang="zh-CN" sz="1200" dirty="0"/>
          </a:p>
          <a:p>
            <a:r>
              <a:rPr lang="en-US" altLang="zh-CN" sz="1200" b="1" dirty="0" smtClean="0"/>
              <a:t>3.</a:t>
            </a:r>
            <a:r>
              <a:rPr lang="zh-CN" altLang="en-US" sz="1200" b="1" dirty="0"/>
              <a:t>意义</a:t>
            </a:r>
            <a:endParaRPr lang="en-US" altLang="zh-CN" sz="1200" b="1" dirty="0"/>
          </a:p>
          <a:p>
            <a:r>
              <a:rPr lang="zh-CN" altLang="en-US" sz="1200" dirty="0" smtClean="0"/>
              <a:t>在进行类的关系设计时，要考虑要不要直接建立</a:t>
            </a:r>
            <a:r>
              <a:rPr lang="zh-CN" altLang="en-US" sz="1200" dirty="0"/>
              <a:t>关系，如果的确要建立关系，那么这种</a:t>
            </a:r>
            <a:r>
              <a:rPr lang="zh-CN" altLang="en-US" sz="1200" dirty="0" smtClean="0"/>
              <a:t>关系是否够简单。</a:t>
            </a:r>
            <a:endParaRPr lang="en-US" altLang="zh-CN" sz="1200" dirty="0"/>
          </a:p>
          <a:p>
            <a:r>
              <a:rPr lang="zh-CN" altLang="en-US" sz="1200" b="1" dirty="0"/>
              <a:t>关系是否必要？</a:t>
            </a:r>
            <a:endParaRPr lang="en-US" altLang="zh-CN" sz="1200" b="1" dirty="0"/>
          </a:p>
          <a:p>
            <a:r>
              <a:rPr lang="zh-CN" altLang="en-US" sz="1200" b="1" dirty="0"/>
              <a:t>关系是否简单？</a:t>
            </a:r>
            <a:endParaRPr lang="en-US" altLang="zh-CN" sz="1200" b="1" dirty="0"/>
          </a:p>
          <a:p>
            <a:endParaRPr lang="zh-CN" altLang="en-US" sz="12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sz="2000" dirty="0" smtClean="0"/>
              <a:t>LOD-</a:t>
            </a:r>
            <a:r>
              <a:rPr lang="zh-CN" altLang="en-US" sz="2000" dirty="0" smtClean="0"/>
              <a:t>迪特米法则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461" y="2047009"/>
            <a:ext cx="408622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08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3FD803-FFDB-4E52-A428-833B6036AD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设计模式</a:t>
            </a:r>
            <a:endParaRPr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75B38B6-E0DF-435D-83F9-F609ED55C5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03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FF11F8-7A7C-49D4-8B47-ECEBBC89E0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|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544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1200" b="1" dirty="0" smtClean="0"/>
              <a:t>1.</a:t>
            </a:r>
            <a:r>
              <a:rPr lang="zh-CN" altLang="en-US" sz="1200" b="1" dirty="0" smtClean="0"/>
              <a:t>设计模式的分类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共</a:t>
            </a:r>
            <a:r>
              <a:rPr lang="en-US" altLang="zh-CN" sz="1200" dirty="0" smtClean="0"/>
              <a:t>23</a:t>
            </a:r>
            <a:r>
              <a:rPr lang="zh-CN" altLang="en-US" sz="1200" dirty="0" smtClean="0"/>
              <a:t>种设计模式：</a:t>
            </a:r>
            <a:endParaRPr lang="en-US" altLang="zh-CN" sz="1200" dirty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创建型 </a:t>
            </a:r>
            <a:r>
              <a:rPr lang="en-US" altLang="zh-CN" sz="1200" dirty="0" smtClean="0"/>
              <a:t>5</a:t>
            </a:r>
            <a:r>
              <a:rPr lang="zh-CN" altLang="en-US" sz="1200" dirty="0" smtClean="0"/>
              <a:t>种</a:t>
            </a:r>
            <a:endParaRPr lang="en-US" altLang="zh-CN" sz="1200" dirty="0" smtClean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结构型 </a:t>
            </a:r>
            <a:r>
              <a:rPr lang="en-US" altLang="zh-CN" sz="1200" dirty="0" smtClean="0"/>
              <a:t>7</a:t>
            </a:r>
            <a:r>
              <a:rPr lang="zh-CN" altLang="en-US" sz="1200" dirty="0"/>
              <a:t>种</a:t>
            </a:r>
            <a:endParaRPr lang="en-US" altLang="zh-CN" sz="1200" dirty="0" smtClean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行为型 </a:t>
            </a:r>
            <a:r>
              <a:rPr lang="en-US" altLang="zh-CN" sz="1200" dirty="0" smtClean="0"/>
              <a:t>11</a:t>
            </a:r>
            <a:r>
              <a:rPr lang="zh-CN" altLang="en-US" sz="1200" dirty="0" smtClean="0"/>
              <a:t>种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en-US" altLang="zh-CN" sz="1200" b="1" dirty="0" smtClean="0"/>
              <a:t>2.</a:t>
            </a:r>
            <a:r>
              <a:rPr lang="zh-CN" altLang="en-US" sz="1200" b="1" dirty="0" smtClean="0"/>
              <a:t>设计模式的作用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zh-CN" altLang="en-US" sz="1200" b="1" dirty="0"/>
              <a:t>目标</a:t>
            </a:r>
            <a:r>
              <a:rPr lang="zh-CN" altLang="en-US" sz="1200" dirty="0" smtClean="0"/>
              <a:t>：提高软件的可维护性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zh-CN" altLang="en-US" sz="1200" b="1" dirty="0" smtClean="0"/>
              <a:t>手段</a:t>
            </a:r>
            <a:r>
              <a:rPr lang="zh-CN" altLang="en-US" sz="1200" dirty="0"/>
              <a:t>：</a:t>
            </a:r>
            <a:r>
              <a:rPr lang="zh-CN" altLang="en-US" sz="1200" dirty="0" smtClean="0"/>
              <a:t>通过</a:t>
            </a:r>
            <a:r>
              <a:rPr lang="zh-CN" altLang="en-US" sz="1200" b="1" dirty="0" smtClean="0"/>
              <a:t>解耦</a:t>
            </a:r>
            <a:r>
              <a:rPr lang="zh-CN" altLang="en-US" sz="1200" dirty="0"/>
              <a:t>来</a:t>
            </a:r>
            <a:r>
              <a:rPr lang="zh-CN" altLang="en-US" sz="1200" dirty="0" smtClean="0"/>
              <a:t>降低</a:t>
            </a:r>
            <a:r>
              <a:rPr lang="zh-CN" altLang="en-US" sz="1200" b="1" dirty="0" smtClean="0"/>
              <a:t>关系</a:t>
            </a:r>
            <a:r>
              <a:rPr lang="zh-CN" altLang="en-US" sz="1200" dirty="0" smtClean="0"/>
              <a:t>的复杂性</a:t>
            </a:r>
            <a:endParaRPr lang="en-US" altLang="zh-CN" sz="1200" dirty="0"/>
          </a:p>
          <a:p>
            <a:pPr>
              <a:lnSpc>
                <a:spcPct val="100000"/>
              </a:lnSpc>
            </a:pPr>
            <a:r>
              <a:rPr lang="zh-CN" altLang="en-US" sz="1200" b="1" dirty="0"/>
              <a:t>效果</a:t>
            </a:r>
            <a:r>
              <a:rPr lang="zh-CN" altLang="en-US" sz="1200" dirty="0" smtClean="0"/>
              <a:t>：在代码关系的复杂性</a:t>
            </a:r>
            <a:r>
              <a:rPr lang="zh-CN" altLang="en-US" sz="1200" dirty="0"/>
              <a:t>降低</a:t>
            </a:r>
            <a:r>
              <a:rPr lang="zh-CN" altLang="en-US" sz="1200" dirty="0" smtClean="0"/>
              <a:t>后，代码的</a:t>
            </a:r>
            <a:r>
              <a:rPr lang="zh-CN" altLang="en-US" sz="1200" dirty="0"/>
              <a:t>扩展性就得到了增强</a:t>
            </a:r>
            <a:r>
              <a:rPr lang="zh-CN" altLang="en-US" sz="1200" dirty="0" smtClean="0"/>
              <a:t>，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从而代码</a:t>
            </a:r>
            <a:r>
              <a:rPr lang="zh-CN" altLang="en-US" sz="1200" dirty="0"/>
              <a:t>就更加符合开闭原则，最终也就更能适应未来的需求变更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en-US" altLang="zh-CN" sz="1200" b="1" dirty="0" smtClean="0"/>
              <a:t>3.</a:t>
            </a:r>
            <a:r>
              <a:rPr lang="zh-CN" altLang="en-US" sz="1200" b="1" dirty="0" smtClean="0"/>
              <a:t>设计模式的学习思路</a:t>
            </a:r>
            <a:endParaRPr lang="en-US" altLang="zh-CN" sz="1200" b="1" dirty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应用场景</a:t>
            </a:r>
            <a:endParaRPr lang="en-US" altLang="zh-CN" sz="1200" dirty="0" smtClean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概念定义</a:t>
            </a:r>
            <a:endParaRPr lang="en-US" altLang="zh-CN" sz="1200" dirty="0" smtClean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技术实现</a:t>
            </a:r>
            <a:endParaRPr lang="en-US" altLang="zh-CN" sz="1200" dirty="0" smtClean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案例分析</a:t>
            </a:r>
            <a:endParaRPr lang="zh-CN" altLang="en-US" sz="12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000" dirty="0" smtClean="0"/>
              <a:t>设计模式</a:t>
            </a:r>
            <a:r>
              <a:rPr lang="en-US" altLang="zh-CN" sz="2000" dirty="0" smtClean="0"/>
              <a:t>-</a:t>
            </a:r>
            <a:r>
              <a:rPr lang="zh-CN" altLang="en-US" sz="2000" dirty="0" smtClean="0"/>
              <a:t>概述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457" y="3002541"/>
            <a:ext cx="2803034" cy="294611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72" y="1013807"/>
            <a:ext cx="2835419" cy="12298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4457" y="1016693"/>
            <a:ext cx="2303031" cy="173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07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3FD803-FFDB-4E52-A428-833B6036AD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设计模式</a:t>
            </a:r>
            <a:r>
              <a:rPr lang="en-US" altLang="zh-CN" dirty="0" smtClean="0"/>
              <a:t>-</a:t>
            </a:r>
            <a:r>
              <a:rPr lang="zh-CN" altLang="en-US" dirty="0" smtClean="0"/>
              <a:t>创建型</a:t>
            </a:r>
            <a:endParaRPr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75B38B6-E0DF-435D-83F9-F609ED55C5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03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FF11F8-7A7C-49D4-8B47-ECEBBC89E0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|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7686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en-US" altLang="zh-CN" sz="1200" b="1" dirty="0" smtClean="0"/>
              <a:t>1.</a:t>
            </a:r>
            <a:r>
              <a:rPr lang="zh-CN" altLang="en-US" sz="1200" b="1" dirty="0" smtClean="0"/>
              <a:t>概念定义</a:t>
            </a:r>
            <a:endParaRPr lang="en-US" altLang="zh-CN" sz="1200" b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对象特殊性要求</a:t>
            </a:r>
            <a:endParaRPr lang="en-US" altLang="zh-CN" sz="1200" b="1" dirty="0" smtClean="0"/>
          </a:p>
          <a:p>
            <a:r>
              <a:rPr lang="zh-CN" altLang="en-US" sz="1200" dirty="0" smtClean="0"/>
              <a:t>创建型就是用来创建对象的，因所要创建的对象存在某一方面的特殊性要求，例如：对象要求在进程内访问共享，</a:t>
            </a:r>
            <a:endParaRPr lang="en-US" altLang="zh-CN" sz="1200" dirty="0" smtClean="0"/>
          </a:p>
          <a:p>
            <a:r>
              <a:rPr lang="zh-CN" altLang="en-US" sz="1200" dirty="0" smtClean="0"/>
              <a:t>对象属性的取值选项较多，对象属性之间存在关联或约束，对象属性的获取成本较高。</a:t>
            </a:r>
            <a:endParaRPr lang="en-US" altLang="zh-C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概念</a:t>
            </a:r>
            <a:endParaRPr lang="en-US" altLang="zh-CN" sz="1200" b="1" dirty="0" smtClean="0"/>
          </a:p>
          <a:p>
            <a:r>
              <a:rPr lang="zh-CN" altLang="en-US" sz="1200" dirty="0" smtClean="0"/>
              <a:t>将对象在创建和使用之间进行解耦，降低对象创建的复杂性。</a:t>
            </a:r>
            <a:endParaRPr lang="en-US" altLang="zh-CN" sz="1200" dirty="0" smtClean="0"/>
          </a:p>
          <a:p>
            <a:r>
              <a:rPr lang="en-US" altLang="zh-CN" sz="1200" b="1" dirty="0" smtClean="0"/>
              <a:t>2.</a:t>
            </a:r>
            <a:r>
              <a:rPr lang="zh-CN" altLang="en-US" sz="1200" b="1" dirty="0" smtClean="0"/>
              <a:t>阶段划分</a:t>
            </a:r>
            <a:endParaRPr lang="en-US" altLang="zh-CN" sz="1200" b="1" dirty="0" smtClean="0"/>
          </a:p>
          <a:p>
            <a:r>
              <a:rPr lang="en-US" altLang="zh-CN" sz="1200" b="1" dirty="0" smtClean="0"/>
              <a:t>1</a:t>
            </a:r>
            <a:r>
              <a:rPr lang="zh-CN" altLang="en-US" sz="1200" b="1" dirty="0" smtClean="0"/>
              <a:t>）基础</a:t>
            </a:r>
            <a:endParaRPr lang="en-US" altLang="zh-CN" sz="1200" b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单例模式</a:t>
            </a:r>
            <a:endParaRPr lang="en-US" altLang="zh-C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工厂方法</a:t>
            </a:r>
            <a:endParaRPr lang="en-US" altLang="zh-C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抽象工厂</a:t>
            </a:r>
            <a:endParaRPr lang="en-US" altLang="zh-CN" sz="1200" dirty="0"/>
          </a:p>
          <a:p>
            <a:r>
              <a:rPr lang="en-US" altLang="zh-CN" sz="1200" b="1" dirty="0" smtClean="0"/>
              <a:t>2</a:t>
            </a:r>
            <a:r>
              <a:rPr lang="zh-CN" altLang="en-US" sz="1200" b="1" dirty="0" smtClean="0"/>
              <a:t>）进阶</a:t>
            </a:r>
            <a:endParaRPr lang="en-US" altLang="zh-CN" sz="1200" b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建造者模式</a:t>
            </a:r>
            <a:endParaRPr lang="en-US" altLang="zh-C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原型模式</a:t>
            </a:r>
            <a:endParaRPr lang="en-US" altLang="zh-CN" sz="1200" dirty="0" smtClean="0"/>
          </a:p>
          <a:p>
            <a:endParaRPr lang="en-US" altLang="zh-CN" sz="1200" dirty="0" smtClean="0"/>
          </a:p>
          <a:p>
            <a:endParaRPr lang="zh-CN" altLang="en-US" sz="12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000" dirty="0" smtClean="0"/>
              <a:t>创建型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97788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en-US" altLang="zh-CN" sz="1200" b="1" dirty="0" smtClean="0"/>
              <a:t>1.</a:t>
            </a:r>
            <a:r>
              <a:rPr lang="zh-CN" altLang="en-US" sz="1200" b="1" dirty="0" smtClean="0"/>
              <a:t>应用场景</a:t>
            </a:r>
            <a:endParaRPr lang="en-US" altLang="zh-CN" sz="1200" b="1" dirty="0" smtClean="0"/>
          </a:p>
          <a:p>
            <a:r>
              <a:rPr lang="zh-CN" altLang="en-US" sz="1200" dirty="0" smtClean="0"/>
              <a:t>解决类</a:t>
            </a:r>
            <a:r>
              <a:rPr lang="zh-CN" altLang="en-US" sz="1200" dirty="0"/>
              <a:t>实例（对象）的</a:t>
            </a:r>
            <a:r>
              <a:rPr lang="zh-CN" altLang="en-US" sz="1200" dirty="0" smtClean="0"/>
              <a:t>运行时共享问题</a:t>
            </a:r>
            <a:endParaRPr lang="en-US" altLang="zh-C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进程级共享</a:t>
            </a:r>
            <a:endParaRPr lang="en-US" altLang="zh-CN" sz="1200" b="1" dirty="0" smtClean="0"/>
          </a:p>
          <a:p>
            <a:r>
              <a:rPr lang="zh-CN" altLang="en-US" sz="1200" dirty="0" smtClean="0"/>
              <a:t>对象</a:t>
            </a:r>
            <a:r>
              <a:rPr lang="zh-CN" altLang="en-US" sz="1200" dirty="0"/>
              <a:t>资源要求</a:t>
            </a:r>
            <a:r>
              <a:rPr lang="zh-CN" altLang="en-US" sz="1200" dirty="0" smtClean="0"/>
              <a:t>在整个进程</a:t>
            </a:r>
            <a:r>
              <a:rPr lang="zh-CN" altLang="en-US" sz="1200" dirty="0"/>
              <a:t>内共享</a:t>
            </a:r>
            <a:r>
              <a:rPr lang="zh-CN" altLang="en-US" sz="1200" dirty="0" smtClean="0"/>
              <a:t>访问并且要满足同步并发访问的要求。</a:t>
            </a:r>
            <a:endParaRPr lang="en-US" altLang="zh-C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线程</a:t>
            </a:r>
            <a:r>
              <a:rPr lang="zh-CN" altLang="en-US" sz="1200" b="1" dirty="0"/>
              <a:t>级</a:t>
            </a:r>
            <a:r>
              <a:rPr lang="zh-CN" altLang="en-US" sz="1200" b="1" dirty="0" smtClean="0"/>
              <a:t>共享</a:t>
            </a:r>
            <a:endParaRPr lang="en-US" altLang="zh-CN" sz="1200" b="1" dirty="0" smtClean="0"/>
          </a:p>
          <a:p>
            <a:r>
              <a:rPr lang="en-US" altLang="zh-CN" sz="1200" dirty="0" smtClean="0"/>
              <a:t>Java</a:t>
            </a:r>
            <a:r>
              <a:rPr lang="zh-CN" altLang="en-US" sz="1200" dirty="0" smtClean="0"/>
              <a:t>的实现方法：</a:t>
            </a:r>
            <a:r>
              <a:rPr lang="en-US" altLang="zh-CN" sz="1200" dirty="0" err="1" smtClean="0"/>
              <a:t>ThreadLocal</a:t>
            </a:r>
            <a:endParaRPr lang="en-US" altLang="zh-CN" sz="1200" dirty="0" smtClean="0"/>
          </a:p>
          <a:p>
            <a:r>
              <a:rPr lang="zh-CN" altLang="en-US" sz="1200" dirty="0" smtClean="0"/>
              <a:t>例如：</a:t>
            </a:r>
            <a:endParaRPr lang="en-US" altLang="zh-CN" sz="1200" dirty="0"/>
          </a:p>
          <a:p>
            <a:r>
              <a:rPr lang="zh-CN" altLang="en-US" sz="1200" dirty="0" smtClean="0"/>
              <a:t>这个在</a:t>
            </a:r>
            <a:r>
              <a:rPr lang="en-US" altLang="zh-CN" sz="1200" dirty="0" smtClean="0"/>
              <a:t>java web</a:t>
            </a:r>
            <a:r>
              <a:rPr lang="zh-CN" altLang="en-US" sz="1200" dirty="0"/>
              <a:t>开发中</a:t>
            </a:r>
            <a:r>
              <a:rPr lang="zh-CN" altLang="en-US" sz="1200" dirty="0" smtClean="0"/>
              <a:t>经常会涉及</a:t>
            </a:r>
            <a:r>
              <a:rPr lang="zh-CN" altLang="en-US" sz="1200" dirty="0"/>
              <a:t>到</a:t>
            </a:r>
            <a:r>
              <a:rPr lang="zh-CN" altLang="en-US" sz="1200" dirty="0" smtClean="0"/>
              <a:t>，因为</a:t>
            </a:r>
            <a:r>
              <a:rPr lang="en-US" altLang="zh-CN" sz="1200" dirty="0"/>
              <a:t>web</a:t>
            </a:r>
            <a:r>
              <a:rPr lang="zh-CN" altLang="en-US" sz="1200" dirty="0"/>
              <a:t>容器的每一次</a:t>
            </a:r>
            <a:r>
              <a:rPr lang="en-US" altLang="zh-CN" sz="1200" dirty="0"/>
              <a:t>servlet</a:t>
            </a:r>
            <a:r>
              <a:rPr lang="zh-CN" altLang="en-US" sz="1200" dirty="0" smtClean="0"/>
              <a:t>请求实际上都是</a:t>
            </a:r>
            <a:r>
              <a:rPr lang="zh-CN" altLang="en-US" sz="1200" dirty="0"/>
              <a:t>一个</a:t>
            </a:r>
            <a:r>
              <a:rPr lang="zh-CN" altLang="en-US" sz="1200" dirty="0" smtClean="0"/>
              <a:t>线程级调用，</a:t>
            </a:r>
            <a:endParaRPr lang="en-US" altLang="zh-CN" sz="1200" dirty="0" smtClean="0"/>
          </a:p>
          <a:p>
            <a:r>
              <a:rPr lang="zh-CN" altLang="en-US" sz="1200" dirty="0" smtClean="0"/>
              <a:t>有时</a:t>
            </a:r>
            <a:r>
              <a:rPr lang="zh-CN" altLang="en-US" sz="1200" dirty="0"/>
              <a:t>需要</a:t>
            </a:r>
            <a:r>
              <a:rPr lang="zh-CN" altLang="en-US" sz="1200" dirty="0" smtClean="0"/>
              <a:t>在负责本</a:t>
            </a:r>
            <a:r>
              <a:rPr lang="zh-CN" altLang="en-US" sz="1200" dirty="0"/>
              <a:t>次</a:t>
            </a:r>
            <a:r>
              <a:rPr lang="zh-CN" altLang="en-US" sz="1200" dirty="0" smtClean="0"/>
              <a:t>请求的线程</a:t>
            </a:r>
            <a:r>
              <a:rPr lang="zh-CN" altLang="en-US" sz="1200" dirty="0"/>
              <a:t>中共享一些资源。</a:t>
            </a:r>
            <a:endParaRPr lang="en-US" altLang="zh-CN" sz="1200" dirty="0"/>
          </a:p>
          <a:p>
            <a:endParaRPr lang="en-US" altLang="zh-CN" sz="1200" dirty="0" smtClean="0"/>
          </a:p>
          <a:p>
            <a:r>
              <a:rPr lang="en-US" altLang="zh-CN" sz="1200" b="1" dirty="0" smtClean="0"/>
              <a:t>2.</a:t>
            </a:r>
            <a:r>
              <a:rPr lang="zh-CN" altLang="en-US" sz="1200" b="1" dirty="0" smtClean="0"/>
              <a:t>概念定义</a:t>
            </a:r>
            <a:endParaRPr lang="en-US" altLang="zh-CN" sz="1200" b="1" dirty="0" smtClean="0"/>
          </a:p>
          <a:p>
            <a:r>
              <a:rPr lang="zh-CN" altLang="en-US" sz="1200" dirty="0" smtClean="0"/>
              <a:t>一个类在一个进程内只允许创建一个对象，并且该对象</a:t>
            </a:r>
            <a:r>
              <a:rPr lang="zh-CN" altLang="en-US" sz="1200" dirty="0"/>
              <a:t>要满足</a:t>
            </a:r>
            <a:r>
              <a:rPr lang="zh-CN" altLang="en-US" sz="1200" dirty="0" smtClean="0"/>
              <a:t>访问的并发和同步</a:t>
            </a:r>
            <a:r>
              <a:rPr lang="zh-CN" altLang="en-US" sz="1200" dirty="0"/>
              <a:t>。</a:t>
            </a:r>
            <a:endParaRPr lang="en-US" altLang="zh-CN" sz="1200" dirty="0" smtClean="0"/>
          </a:p>
          <a:p>
            <a:endParaRPr lang="en-US" altLang="zh-CN" sz="1200" dirty="0"/>
          </a:p>
          <a:p>
            <a:endParaRPr lang="en-US" altLang="zh-CN" sz="1200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000" dirty="0" smtClean="0"/>
              <a:t>创建型</a:t>
            </a:r>
            <a:r>
              <a:rPr lang="en-US" altLang="zh-CN" sz="2000" dirty="0" smtClean="0"/>
              <a:t>1-</a:t>
            </a:r>
            <a:r>
              <a:rPr lang="zh-CN" altLang="en-US" sz="2000" dirty="0" smtClean="0"/>
              <a:t>单例模式</a:t>
            </a:r>
            <a:r>
              <a:rPr lang="en-US" altLang="zh-CN" sz="2000" dirty="0" smtClean="0"/>
              <a:t>1-</a:t>
            </a:r>
            <a:r>
              <a:rPr lang="zh-CN" altLang="en-US" sz="2000" dirty="0" smtClean="0"/>
              <a:t>场景和概念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77801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1200" b="1" dirty="0" smtClean="0"/>
              <a:t>3.</a:t>
            </a:r>
            <a:r>
              <a:rPr lang="zh-CN" altLang="en-US" sz="1200" b="1" dirty="0" smtClean="0"/>
              <a:t>技术实现</a:t>
            </a:r>
            <a:endParaRPr lang="en-US" altLang="zh-CN" sz="1200" b="1" dirty="0" smtClean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类唯一性</a:t>
            </a:r>
            <a:endParaRPr lang="en-US" altLang="zh-CN" sz="1200" b="1" dirty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以</a:t>
            </a:r>
            <a:r>
              <a:rPr lang="en-US" altLang="zh-CN" sz="1200" dirty="0" smtClean="0"/>
              <a:t>java</a:t>
            </a:r>
            <a:r>
              <a:rPr lang="zh-CN" altLang="en-US" sz="1200" dirty="0" smtClean="0"/>
              <a:t>为例：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en-US" altLang="zh-CN" sz="1200" dirty="0" smtClean="0"/>
              <a:t>java</a:t>
            </a:r>
            <a:r>
              <a:rPr lang="zh-CN" altLang="en-US" sz="1200" dirty="0" smtClean="0"/>
              <a:t>采用双亲委托的类加载机制，确保了任何一个类在</a:t>
            </a:r>
            <a:r>
              <a:rPr lang="en-US" altLang="zh-CN" sz="1200" dirty="0" err="1" smtClean="0"/>
              <a:t>jvm</a:t>
            </a:r>
            <a:r>
              <a:rPr lang="zh-CN" altLang="en-US" sz="1200" dirty="0" smtClean="0"/>
              <a:t>进程中的唯一性，即任何一个类在某个</a:t>
            </a:r>
            <a:r>
              <a:rPr lang="en-US" altLang="zh-CN" sz="1200" dirty="0" err="1" smtClean="0"/>
              <a:t>jvm</a:t>
            </a:r>
            <a:r>
              <a:rPr lang="zh-CN" altLang="en-US" sz="1200" dirty="0" smtClean="0"/>
              <a:t>进程中只会被加载一次。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en-US" altLang="zh-CN" sz="1200" dirty="0" smtClean="0"/>
              <a:t>java</a:t>
            </a:r>
            <a:r>
              <a:rPr lang="zh-CN" altLang="en-US" sz="1200" dirty="0" smtClean="0"/>
              <a:t>的类加载</a:t>
            </a:r>
            <a:r>
              <a:rPr lang="zh-CN" altLang="en-US" sz="1200" dirty="0"/>
              <a:t>流程：自定义加载器</a:t>
            </a:r>
            <a:r>
              <a:rPr lang="en-US" altLang="zh-CN" sz="1200" dirty="0"/>
              <a:t> -》</a:t>
            </a:r>
            <a:r>
              <a:rPr lang="zh-CN" altLang="en-US" sz="1200" dirty="0"/>
              <a:t>应用程序加载器</a:t>
            </a:r>
            <a:r>
              <a:rPr lang="en-US" altLang="zh-CN" sz="1200" dirty="0"/>
              <a:t>-》</a:t>
            </a:r>
            <a:r>
              <a:rPr lang="zh-CN" altLang="en-US" sz="1200" dirty="0"/>
              <a:t>扩展类加载器</a:t>
            </a:r>
            <a:r>
              <a:rPr lang="en-US" altLang="zh-CN" sz="1200" dirty="0"/>
              <a:t>-》</a:t>
            </a:r>
            <a:r>
              <a:rPr lang="zh-CN" altLang="en-US" sz="1200" dirty="0"/>
              <a:t>启动类加载</a:t>
            </a:r>
            <a:r>
              <a:rPr lang="zh-CN" altLang="en-US" sz="1200" dirty="0" smtClean="0"/>
              <a:t>器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endParaRPr lang="en-US" altLang="zh-CN" sz="1200" dirty="0" smtClean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对象唯一性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以</a:t>
            </a:r>
            <a:r>
              <a:rPr lang="en-US" altLang="zh-CN" sz="1200" dirty="0" smtClean="0"/>
              <a:t>java</a:t>
            </a:r>
            <a:r>
              <a:rPr lang="zh-CN" altLang="en-US" sz="1200" dirty="0" smtClean="0"/>
              <a:t>为例：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zh-CN" altLang="en-US" sz="1200" dirty="0"/>
              <a:t>类级（静态）实例的进程</a:t>
            </a:r>
            <a:r>
              <a:rPr lang="zh-CN" altLang="en-US" sz="1200" dirty="0" smtClean="0"/>
              <a:t>唯一性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en-US" altLang="zh-CN" sz="1200" dirty="0" smtClean="0"/>
              <a:t>private </a:t>
            </a:r>
            <a:r>
              <a:rPr lang="en-US" altLang="zh-CN" sz="1200" b="1" dirty="0" smtClean="0"/>
              <a:t>static</a:t>
            </a:r>
            <a:r>
              <a:rPr lang="en-US" altLang="zh-CN" sz="1200" dirty="0" smtClean="0"/>
              <a:t> Object </a:t>
            </a:r>
            <a:r>
              <a:rPr lang="en-US" altLang="zh-CN" sz="1200" dirty="0" err="1" smtClean="0"/>
              <a:t>sObj</a:t>
            </a:r>
            <a:r>
              <a:rPr lang="en-US" altLang="zh-CN" sz="1200" dirty="0"/>
              <a:t>;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endParaRPr lang="en-US" altLang="zh-CN" sz="1200" dirty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类级别的访问同步（互斥）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en-US" altLang="zh-CN" sz="1200" dirty="0" smtClean="0"/>
              <a:t>1</a:t>
            </a:r>
            <a:r>
              <a:rPr lang="zh-CN" altLang="en-US" sz="1200" dirty="0" smtClean="0"/>
              <a:t>）同步块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en-US" altLang="zh-CN" sz="1200" dirty="0" smtClean="0"/>
              <a:t>synchronized(</a:t>
            </a:r>
            <a:r>
              <a:rPr lang="en-US" altLang="zh-CN" sz="1200" b="1" dirty="0" err="1" smtClean="0"/>
              <a:t>Object.class</a:t>
            </a:r>
            <a:r>
              <a:rPr lang="en-US" altLang="zh-CN" sz="1200" dirty="0" smtClean="0"/>
              <a:t>) {</a:t>
            </a:r>
            <a:endParaRPr lang="en-US" altLang="zh-CN" sz="1200" dirty="0"/>
          </a:p>
          <a:p>
            <a:pPr>
              <a:lnSpc>
                <a:spcPct val="100000"/>
              </a:lnSpc>
            </a:pPr>
            <a:r>
              <a:rPr lang="en-US" altLang="zh-CN" sz="1200" dirty="0" smtClean="0"/>
              <a:t>}</a:t>
            </a:r>
          </a:p>
          <a:p>
            <a:pPr>
              <a:lnSpc>
                <a:spcPct val="100000"/>
              </a:lnSpc>
            </a:pPr>
            <a:r>
              <a:rPr lang="en-US" altLang="zh-CN" sz="1200" dirty="0" smtClean="0"/>
              <a:t>2</a:t>
            </a:r>
            <a:r>
              <a:rPr lang="zh-CN" altLang="en-US" sz="1200" dirty="0" smtClean="0"/>
              <a:t>）同步函数：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en-US" altLang="zh-CN" sz="1200" dirty="0" smtClean="0"/>
              <a:t>public </a:t>
            </a:r>
            <a:r>
              <a:rPr lang="en-US" altLang="zh-CN" sz="1200" b="1" dirty="0" smtClean="0"/>
              <a:t>static </a:t>
            </a:r>
            <a:r>
              <a:rPr lang="en-US" altLang="zh-CN" sz="1200" dirty="0" smtClean="0"/>
              <a:t>synchronized</a:t>
            </a:r>
            <a:r>
              <a:rPr lang="en-US" altLang="zh-CN" sz="1200" b="1" dirty="0" smtClean="0"/>
              <a:t> </a:t>
            </a:r>
            <a:r>
              <a:rPr lang="en-US" altLang="zh-CN" sz="1200" dirty="0" smtClean="0"/>
              <a:t>Object </a:t>
            </a:r>
            <a:r>
              <a:rPr lang="en-US" altLang="zh-CN" sz="1200" dirty="0" err="1" smtClean="0"/>
              <a:t>getInstance</a:t>
            </a:r>
            <a:r>
              <a:rPr lang="en-US" altLang="zh-CN" sz="1200" dirty="0" smtClean="0"/>
              <a:t>() {</a:t>
            </a:r>
          </a:p>
          <a:p>
            <a:pPr>
              <a:lnSpc>
                <a:spcPct val="100000"/>
              </a:lnSpc>
            </a:pPr>
            <a:r>
              <a:rPr lang="en-US" altLang="zh-CN" sz="1200" dirty="0" smtClean="0"/>
              <a:t>}</a:t>
            </a:r>
            <a:endParaRPr lang="zh-CN" altLang="en-US" sz="12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000" dirty="0" smtClean="0"/>
              <a:t>创建型</a:t>
            </a:r>
            <a:r>
              <a:rPr lang="en-US" altLang="zh-CN" sz="2000" dirty="0" smtClean="0"/>
              <a:t>1-</a:t>
            </a:r>
            <a:r>
              <a:rPr lang="zh-CN" altLang="en-US" sz="2000" dirty="0" smtClean="0"/>
              <a:t>单例模式</a:t>
            </a:r>
            <a:r>
              <a:rPr lang="en-US" altLang="zh-CN" sz="2000" dirty="0" smtClean="0"/>
              <a:t>2-</a:t>
            </a:r>
            <a:r>
              <a:rPr lang="zh-CN" altLang="en-US" sz="2000" dirty="0" smtClean="0"/>
              <a:t>技术实现</a:t>
            </a:r>
            <a:r>
              <a:rPr lang="en-US" altLang="zh-CN" sz="2000" dirty="0" smtClean="0"/>
              <a:t>1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37235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en-US" altLang="zh-CN" sz="1200" b="1" dirty="0" smtClean="0"/>
              <a:t>4.</a:t>
            </a:r>
            <a:r>
              <a:rPr lang="zh-CN" altLang="en-US" sz="1200" b="1" dirty="0" smtClean="0"/>
              <a:t>技术实现分类</a:t>
            </a:r>
            <a:endParaRPr lang="en-US" altLang="zh-CN" sz="1200" b="1" dirty="0" smtClean="0"/>
          </a:p>
          <a:p>
            <a:r>
              <a:rPr lang="zh-CN" altLang="en-US" sz="1200" b="1" dirty="0" smtClean="0"/>
              <a:t>可从如下两个维度来进行分类：</a:t>
            </a:r>
            <a:endParaRPr lang="en-US" altLang="zh-CN" sz="1200" b="1" dirty="0" smtClean="0"/>
          </a:p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）单例对象是否支持延迟初始化</a:t>
            </a:r>
            <a:endParaRPr lang="en-US" altLang="zh-CN" sz="1200" dirty="0" smtClean="0"/>
          </a:p>
          <a:p>
            <a:r>
              <a:rPr lang="en-US" altLang="zh-CN" sz="1200" dirty="0" smtClean="0"/>
              <a:t>2</a:t>
            </a:r>
            <a:r>
              <a:rPr lang="zh-CN" altLang="en-US" sz="1200" dirty="0" smtClean="0"/>
              <a:t>）单例对象的获取接口是否支持高并发</a:t>
            </a:r>
            <a:endParaRPr lang="en-US" altLang="zh-CN" sz="1200" dirty="0" smtClean="0"/>
          </a:p>
          <a:p>
            <a:endParaRPr lang="en-US" altLang="zh-CN" sz="1200" b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双重检测（推荐）</a:t>
            </a:r>
            <a:endParaRPr lang="en-US" altLang="zh-CN" sz="1200" b="1" dirty="0" smtClean="0"/>
          </a:p>
          <a:p>
            <a:r>
              <a:rPr lang="zh-CN" altLang="en-US" sz="1200" dirty="0" smtClean="0"/>
              <a:t>既</a:t>
            </a:r>
            <a:r>
              <a:rPr lang="zh-CN" altLang="en-US" sz="1200" dirty="0"/>
              <a:t>支持</a:t>
            </a:r>
            <a:r>
              <a:rPr lang="zh-CN" altLang="en-US" sz="1200" dirty="0" smtClean="0"/>
              <a:t>延迟初始化又支持高并发。</a:t>
            </a:r>
            <a:endParaRPr lang="en-US" altLang="zh-CN" sz="1200" dirty="0" smtClean="0"/>
          </a:p>
          <a:p>
            <a:endParaRPr lang="en-US" altLang="zh-C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懒汉式</a:t>
            </a:r>
            <a:endParaRPr lang="en-US" altLang="zh-CN" sz="1200" b="1" dirty="0" smtClean="0"/>
          </a:p>
          <a:p>
            <a:r>
              <a:rPr lang="zh-CN" altLang="en-US" sz="1200" dirty="0"/>
              <a:t>支持延迟初始化但</a:t>
            </a:r>
            <a:r>
              <a:rPr lang="zh-CN" altLang="en-US" sz="1200" dirty="0" smtClean="0"/>
              <a:t>不支持高并发</a:t>
            </a:r>
            <a:endParaRPr lang="en-US" altLang="zh-CN" sz="1200" dirty="0" smtClean="0"/>
          </a:p>
          <a:p>
            <a:endParaRPr lang="en-US" altLang="zh-C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饿汉式</a:t>
            </a:r>
            <a:endParaRPr lang="en-US" altLang="zh-CN" sz="1200" b="1" dirty="0" smtClean="0"/>
          </a:p>
          <a:p>
            <a:r>
              <a:rPr lang="zh-CN" altLang="en-US" sz="1200" dirty="0" smtClean="0"/>
              <a:t>不</a:t>
            </a:r>
            <a:r>
              <a:rPr lang="zh-CN" altLang="en-US" sz="1200" dirty="0"/>
              <a:t>支持延迟</a:t>
            </a:r>
            <a:r>
              <a:rPr lang="zh-CN" altLang="en-US" sz="1200" dirty="0" smtClean="0"/>
              <a:t>初始化但支持</a:t>
            </a:r>
            <a:r>
              <a:rPr lang="zh-CN" altLang="en-US" sz="1200" dirty="0"/>
              <a:t>高</a:t>
            </a:r>
            <a:r>
              <a:rPr lang="zh-CN" altLang="en-US" sz="1200" dirty="0" smtClean="0"/>
              <a:t>并发</a:t>
            </a:r>
            <a:endParaRPr lang="en-US" altLang="zh-CN" sz="1200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000" dirty="0" smtClean="0"/>
              <a:t>创建型</a:t>
            </a:r>
            <a:r>
              <a:rPr lang="en-US" altLang="zh-CN" sz="2000" dirty="0" smtClean="0"/>
              <a:t>1-</a:t>
            </a:r>
            <a:r>
              <a:rPr lang="zh-CN" altLang="en-US" sz="2000" dirty="0" smtClean="0"/>
              <a:t>单例模式</a:t>
            </a:r>
            <a:r>
              <a:rPr lang="en-US" altLang="zh-CN" sz="2000" dirty="0" smtClean="0"/>
              <a:t>3-</a:t>
            </a:r>
            <a:r>
              <a:rPr lang="zh-CN" altLang="en-US" sz="2000" dirty="0" smtClean="0"/>
              <a:t>技术实现</a:t>
            </a:r>
            <a:r>
              <a:rPr lang="en-US" altLang="zh-CN" sz="2000" dirty="0" smtClean="0"/>
              <a:t>2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508" y="1627210"/>
            <a:ext cx="2940599" cy="3416285"/>
          </a:xfrm>
          <a:prstGeom prst="rect">
            <a:avLst/>
          </a:prstGeom>
        </p:spPr>
      </p:pic>
      <p:cxnSp>
        <p:nvCxnSpPr>
          <p:cNvPr id="6" name="直接箭头连接符 5"/>
          <p:cNvCxnSpPr>
            <a:endCxn id="4" idx="1"/>
          </p:cNvCxnSpPr>
          <p:nvPr/>
        </p:nvCxnSpPr>
        <p:spPr>
          <a:xfrm>
            <a:off x="1679171" y="2934393"/>
            <a:ext cx="3905337" cy="400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4369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DD5C87-E8F9-4ECC-91E5-E669C384E3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面向对象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46ABDAD-53DF-408D-BCA4-BEF5649870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设计思想和原则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5C76683-2B03-441F-8640-A33B47A454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设计模式</a:t>
            </a:r>
            <a:r>
              <a:rPr lang="en-US" altLang="zh-CN" dirty="0" smtClean="0"/>
              <a:t>-</a:t>
            </a:r>
            <a:r>
              <a:rPr lang="zh-CN" altLang="en-US" dirty="0" smtClean="0"/>
              <a:t>创建型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设计</a:t>
            </a:r>
            <a:r>
              <a:rPr lang="zh-CN" altLang="en-US" dirty="0"/>
              <a:t>模式</a:t>
            </a:r>
            <a:r>
              <a:rPr lang="en-US" altLang="zh-CN" dirty="0"/>
              <a:t>-</a:t>
            </a:r>
            <a:r>
              <a:rPr lang="zh-CN" altLang="en-US" dirty="0"/>
              <a:t>结构型</a:t>
            </a:r>
          </a:p>
          <a:p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设计模式</a:t>
            </a:r>
            <a:r>
              <a:rPr lang="en-US" altLang="zh-CN" dirty="0" smtClean="0"/>
              <a:t>-</a:t>
            </a:r>
            <a:r>
              <a:rPr lang="zh-CN" altLang="en-US" dirty="0" smtClean="0"/>
              <a:t>行为型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36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en-US" altLang="zh-CN" sz="1200" b="1" dirty="0" smtClean="0"/>
              <a:t>5.</a:t>
            </a:r>
            <a:r>
              <a:rPr lang="zh-CN" altLang="en-US" sz="1200" b="1" dirty="0" smtClean="0"/>
              <a:t>案例分析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略，具体实现可参考上节的 双重检测 实现机制。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zh-CN" altLang="en-US" sz="1200" dirty="0"/>
              <a:t>针对单例模式的双重检测实现</a:t>
            </a:r>
            <a:r>
              <a:rPr lang="zh-CN" altLang="en-US" sz="1200" dirty="0" smtClean="0"/>
              <a:t>机制，之前遇到一个同事实现中构造方法写成了如下方式：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en-US" altLang="zh-CN" sz="1200" dirty="0" smtClean="0"/>
              <a:t>public class Logger {</a:t>
            </a:r>
          </a:p>
          <a:p>
            <a:pPr>
              <a:lnSpc>
                <a:spcPct val="100000"/>
              </a:lnSpc>
            </a:pPr>
            <a:r>
              <a:rPr lang="en-US" altLang="zh-CN" sz="1200" dirty="0" smtClean="0"/>
              <a:t>   …</a:t>
            </a:r>
          </a:p>
          <a:p>
            <a:pPr>
              <a:lnSpc>
                <a:spcPct val="100000"/>
              </a:lnSpc>
            </a:pPr>
            <a:r>
              <a:rPr lang="en-US" altLang="zh-CN" sz="1200" dirty="0" smtClean="0"/>
              <a:t>   </a:t>
            </a:r>
            <a:r>
              <a:rPr lang="en-US" altLang="zh-CN" sz="1200" b="1" dirty="0" smtClean="0"/>
              <a:t>private void Logger() {</a:t>
            </a:r>
            <a:endParaRPr lang="en-US" altLang="zh-CN" sz="1200" b="1" dirty="0"/>
          </a:p>
          <a:p>
            <a:pPr>
              <a:lnSpc>
                <a:spcPct val="100000"/>
              </a:lnSpc>
            </a:pPr>
            <a:r>
              <a:rPr lang="en-US" altLang="zh-CN" sz="1200" b="1" dirty="0" smtClean="0"/>
              <a:t>   }</a:t>
            </a:r>
          </a:p>
          <a:p>
            <a:pPr>
              <a:lnSpc>
                <a:spcPct val="100000"/>
              </a:lnSpc>
            </a:pPr>
            <a:r>
              <a:rPr lang="en-US" altLang="zh-CN" sz="1200" dirty="0" smtClean="0"/>
              <a:t>   …</a:t>
            </a:r>
            <a:endParaRPr lang="en-US" altLang="zh-CN" sz="1200" dirty="0"/>
          </a:p>
          <a:p>
            <a:pPr>
              <a:lnSpc>
                <a:spcPct val="100000"/>
              </a:lnSpc>
            </a:pPr>
            <a:r>
              <a:rPr lang="en-US" altLang="zh-CN" sz="1200" dirty="0" smtClean="0"/>
              <a:t>}</a:t>
            </a:r>
          </a:p>
          <a:p>
            <a:r>
              <a:rPr lang="en-US" altLang="zh-CN" sz="1200" b="1" dirty="0"/>
              <a:t>6</a:t>
            </a:r>
            <a:r>
              <a:rPr lang="en-US" altLang="zh-CN" sz="1200" b="1" dirty="0" smtClean="0"/>
              <a:t>.</a:t>
            </a:r>
            <a:r>
              <a:rPr lang="zh-CN" altLang="en-US" sz="1200" b="1" dirty="0" smtClean="0"/>
              <a:t>内存泄漏</a:t>
            </a:r>
            <a:endParaRPr lang="en-US" altLang="zh-CN" sz="1200" b="1" dirty="0" smtClean="0"/>
          </a:p>
          <a:p>
            <a:r>
              <a:rPr lang="zh-CN" altLang="en-US" sz="1200" dirty="0" smtClean="0"/>
              <a:t>单例对象的生命周期是</a:t>
            </a:r>
            <a:r>
              <a:rPr lang="zh-CN" altLang="en-US" sz="1200" b="1" dirty="0" smtClean="0"/>
              <a:t>进程级</a:t>
            </a:r>
            <a:r>
              <a:rPr lang="zh-CN" altLang="en-US" sz="1200" dirty="0" smtClean="0"/>
              <a:t>的，那么非进程级的变量一旦被单例引用后就可能出现内存泄漏问题。</a:t>
            </a:r>
            <a:endParaRPr lang="en-US" altLang="zh-C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1" dirty="0" smtClean="0"/>
              <a:t>Android App</a:t>
            </a:r>
            <a:endParaRPr lang="en-US" altLang="zh-CN" sz="1200" b="1" dirty="0"/>
          </a:p>
          <a:p>
            <a:r>
              <a:rPr lang="en-US" altLang="zh-CN" sz="1200" dirty="0" smtClean="0"/>
              <a:t>(Application)Context -&gt; </a:t>
            </a:r>
            <a:r>
              <a:rPr lang="en-US" altLang="zh-CN" sz="1200" b="1" dirty="0"/>
              <a:t>(</a:t>
            </a:r>
            <a:r>
              <a:rPr lang="en-US" altLang="zh-CN" sz="1200" b="1" dirty="0" smtClean="0"/>
              <a:t>Activity)Context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1" dirty="0" smtClean="0"/>
              <a:t>Web</a:t>
            </a:r>
            <a:r>
              <a:rPr lang="en-US" altLang="zh-CN" sz="1200" dirty="0" smtClean="0"/>
              <a:t> </a:t>
            </a:r>
            <a:r>
              <a:rPr lang="en-US" altLang="zh-CN" sz="1200" b="1" dirty="0" smtClean="0"/>
              <a:t>App</a:t>
            </a:r>
            <a:r>
              <a:rPr lang="en-US" altLang="zh-CN" sz="1200" dirty="0" smtClean="0"/>
              <a:t>(Tomcat + Spring + Spring-</a:t>
            </a:r>
            <a:r>
              <a:rPr lang="en-US" altLang="zh-CN" sz="1200" dirty="0" err="1" smtClean="0"/>
              <a:t>mvc</a:t>
            </a:r>
            <a:r>
              <a:rPr lang="en-US" altLang="zh-CN" sz="1200" dirty="0" smtClean="0"/>
              <a:t>)</a:t>
            </a:r>
          </a:p>
          <a:p>
            <a:r>
              <a:rPr lang="en-US" altLang="zh-CN" sz="1200" dirty="0"/>
              <a:t>(Application)</a:t>
            </a:r>
            <a:r>
              <a:rPr lang="en-US" altLang="zh-CN" sz="1200" dirty="0" err="1"/>
              <a:t>ServletContext</a:t>
            </a:r>
            <a:r>
              <a:rPr lang="en-US" altLang="zh-CN" sz="1200" dirty="0"/>
              <a:t> </a:t>
            </a:r>
            <a:r>
              <a:rPr lang="en-US" altLang="zh-CN" sz="1200" dirty="0" smtClean="0"/>
              <a:t>-&gt; (Spring</a:t>
            </a:r>
            <a:r>
              <a:rPr lang="zh-CN" altLang="en-US" sz="1200" dirty="0" smtClean="0"/>
              <a:t>管理的非</a:t>
            </a:r>
            <a:r>
              <a:rPr lang="en-US" altLang="zh-CN" sz="1200" dirty="0" smtClean="0"/>
              <a:t>controller bean)</a:t>
            </a:r>
            <a:r>
              <a:rPr lang="en-US" altLang="zh-CN" sz="1200" b="1" dirty="0" err="1" smtClean="0"/>
              <a:t>WebApplicationContext</a:t>
            </a:r>
            <a:r>
              <a:rPr lang="en-US" altLang="zh-CN" sz="1200" dirty="0" smtClean="0"/>
              <a:t> -&gt; (Spring-</a:t>
            </a:r>
            <a:r>
              <a:rPr lang="en-US" altLang="zh-CN" sz="1200" dirty="0" err="1" smtClean="0"/>
              <a:t>mvc</a:t>
            </a:r>
            <a:r>
              <a:rPr lang="zh-CN" altLang="en-US" sz="1200" dirty="0" smtClean="0"/>
              <a:t>管理的</a:t>
            </a:r>
            <a:r>
              <a:rPr lang="en-US" altLang="zh-CN" sz="1200" dirty="0" smtClean="0"/>
              <a:t>controller bean)</a:t>
            </a:r>
            <a:r>
              <a:rPr lang="en-US" altLang="zh-CN" sz="1200" b="1" dirty="0" err="1" smtClean="0"/>
              <a:t>WebApplicationContext</a:t>
            </a:r>
            <a:endParaRPr lang="en-US" altLang="zh-CN" sz="1200" b="1" dirty="0" smtClean="0"/>
          </a:p>
          <a:p>
            <a:endParaRPr lang="zh-CN" altLang="en-US" sz="12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000" dirty="0" smtClean="0"/>
              <a:t>创建型</a:t>
            </a:r>
            <a:r>
              <a:rPr lang="en-US" altLang="zh-CN" sz="2000" dirty="0" smtClean="0"/>
              <a:t>1-</a:t>
            </a:r>
            <a:r>
              <a:rPr lang="zh-CN" altLang="en-US" sz="2000" dirty="0" smtClean="0"/>
              <a:t>单例模式</a:t>
            </a:r>
            <a:r>
              <a:rPr lang="en-US" altLang="zh-CN" sz="2000" dirty="0" smtClean="0"/>
              <a:t>4-</a:t>
            </a:r>
            <a:r>
              <a:rPr lang="zh-CN" altLang="en-US" sz="2000" dirty="0" smtClean="0"/>
              <a:t>案例分析和内存泄漏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858901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en-US" altLang="zh-CN" sz="1200" b="1" dirty="0" smtClean="0"/>
              <a:t>1.</a:t>
            </a:r>
            <a:r>
              <a:rPr lang="zh-CN" altLang="en-US" sz="1200" b="1" dirty="0" smtClean="0"/>
              <a:t>应用场景</a:t>
            </a:r>
            <a:endParaRPr lang="en-US" altLang="zh-CN" sz="1200" b="1" dirty="0" smtClean="0"/>
          </a:p>
          <a:p>
            <a:r>
              <a:rPr lang="zh-CN" altLang="en-US" sz="1200" dirty="0" smtClean="0"/>
              <a:t>对象存在多个属性维度，且每个属性维度存在多个不同的取值选项，此时对象的创建逻辑会比较复杂，</a:t>
            </a:r>
            <a:endParaRPr lang="en-US" altLang="zh-CN" sz="1200" dirty="0" smtClean="0"/>
          </a:p>
          <a:p>
            <a:r>
              <a:rPr lang="zh-CN" altLang="en-US" sz="1200" dirty="0" smtClean="0"/>
              <a:t>可以将对象在创建和使用之间解耦来提高代码易用性，同时也会提高代码的扩展性。</a:t>
            </a:r>
            <a:endParaRPr lang="en-US" altLang="zh-CN" sz="1200" dirty="0" smtClean="0"/>
          </a:p>
          <a:p>
            <a:r>
              <a:rPr lang="zh-CN" altLang="en-US" sz="1200" b="1" dirty="0" smtClean="0"/>
              <a:t>例如：</a:t>
            </a:r>
            <a:endParaRPr lang="en-US" altLang="zh-CN" sz="1200" b="1" dirty="0" smtClean="0"/>
          </a:p>
          <a:p>
            <a:r>
              <a:rPr lang="zh-CN" altLang="en-US" sz="1200" dirty="0" smtClean="0"/>
              <a:t>日常小家电</a:t>
            </a:r>
            <a:r>
              <a:rPr lang="zh-CN" altLang="en-US" sz="1200" dirty="0"/>
              <a:t>有电视、冰箱和空调</a:t>
            </a:r>
            <a:r>
              <a:rPr lang="zh-CN" altLang="en-US" sz="1200" dirty="0" smtClean="0"/>
              <a:t>等不同</a:t>
            </a:r>
            <a:r>
              <a:rPr lang="zh-CN" altLang="en-US" sz="1200" b="1" dirty="0" smtClean="0"/>
              <a:t>品类</a:t>
            </a:r>
            <a:r>
              <a:rPr lang="zh-CN" altLang="en-US" sz="1200" dirty="0" smtClean="0"/>
              <a:t>，并且每</a:t>
            </a:r>
            <a:r>
              <a:rPr lang="zh-CN" altLang="en-US" sz="1200" dirty="0"/>
              <a:t>一</a:t>
            </a:r>
            <a:r>
              <a:rPr lang="zh-CN" altLang="en-US" sz="1200" dirty="0" smtClean="0"/>
              <a:t>个小家电品类又有很多不同</a:t>
            </a:r>
            <a:r>
              <a:rPr lang="zh-CN" altLang="en-US" sz="1200" b="1" dirty="0" smtClean="0"/>
              <a:t>品牌</a:t>
            </a:r>
            <a:r>
              <a:rPr lang="zh-CN" altLang="en-US" sz="1200" dirty="0" smtClean="0"/>
              <a:t>，</a:t>
            </a:r>
            <a:endParaRPr lang="en-US" altLang="zh-CN" sz="1200" dirty="0" smtClean="0"/>
          </a:p>
          <a:p>
            <a:r>
              <a:rPr lang="zh-CN" altLang="en-US" sz="1200" dirty="0" smtClean="0"/>
              <a:t>这时就会面临</a:t>
            </a:r>
            <a:r>
              <a:rPr lang="zh-CN" altLang="en-US" sz="1200" dirty="0"/>
              <a:t>产品属性（品类、品牌）的</a:t>
            </a:r>
            <a:r>
              <a:rPr lang="zh-CN" altLang="en-US" sz="1200" dirty="0" smtClean="0"/>
              <a:t>维度比较多的情况。</a:t>
            </a:r>
            <a:endParaRPr lang="en-US" altLang="zh-CN" sz="1200" dirty="0" smtClean="0"/>
          </a:p>
          <a:p>
            <a:r>
              <a:rPr lang="zh-CN" altLang="en-US" sz="1200" dirty="0" smtClean="0"/>
              <a:t>如果此时要开发一套小家电交易平台，那么在产品展示时，需要创建很多不同品类和品牌的虚拟</a:t>
            </a:r>
            <a:r>
              <a:rPr lang="zh-CN" altLang="en-US" sz="1200" dirty="0"/>
              <a:t>小家电</a:t>
            </a:r>
            <a:r>
              <a:rPr lang="zh-CN" altLang="en-US" sz="1200" dirty="0" smtClean="0"/>
              <a:t>产品，</a:t>
            </a:r>
            <a:endParaRPr lang="en-US" altLang="zh-CN" sz="1200" dirty="0" smtClean="0"/>
          </a:p>
          <a:p>
            <a:r>
              <a:rPr lang="zh-CN" altLang="en-US" sz="1200" dirty="0" smtClean="0"/>
              <a:t>此时即要涉及小家电的品类，又要涉及小家电的品牌，从而这时小家电产品的创建可能就会比较复杂。</a:t>
            </a:r>
            <a:endParaRPr lang="en-US" altLang="zh-CN" sz="1200" dirty="0" smtClean="0"/>
          </a:p>
          <a:p>
            <a:r>
              <a:rPr lang="en-US" altLang="zh-CN" sz="1200" b="1" dirty="0" err="1" smtClean="0"/>
              <a:t>ps</a:t>
            </a:r>
            <a:r>
              <a:rPr lang="en-US" altLang="zh-CN" sz="1200" b="1" dirty="0" smtClean="0"/>
              <a:t>:</a:t>
            </a:r>
            <a:r>
              <a:rPr lang="zh-CN" altLang="en-US" sz="1200" dirty="0" smtClean="0"/>
              <a:t>这里有人会说，这些产品数据都是存储在数据库里面的，只要通过</a:t>
            </a:r>
            <a:r>
              <a:rPr lang="en-US" altLang="zh-CN" sz="1200" dirty="0" smtClean="0"/>
              <a:t>hibernate or </a:t>
            </a:r>
            <a:r>
              <a:rPr lang="en-US" altLang="zh-CN" sz="1200" dirty="0" err="1" smtClean="0"/>
              <a:t>mybatis</a:t>
            </a:r>
            <a:r>
              <a:rPr lang="zh-CN" altLang="en-US" sz="1200" dirty="0" smtClean="0"/>
              <a:t>直接将</a:t>
            </a:r>
            <a:r>
              <a:rPr lang="zh-CN" altLang="en-US" sz="1200" b="1" dirty="0" smtClean="0"/>
              <a:t>关系表</a:t>
            </a:r>
            <a:r>
              <a:rPr lang="zh-CN" altLang="en-US" sz="1200" dirty="0" smtClean="0"/>
              <a:t>映射成</a:t>
            </a:r>
            <a:r>
              <a:rPr lang="en-US" altLang="zh-CN" sz="1200" b="1" dirty="0" smtClean="0"/>
              <a:t>java bean</a:t>
            </a:r>
            <a:r>
              <a:rPr lang="zh-CN" altLang="en-US" sz="1200" dirty="0" smtClean="0"/>
              <a:t>不就好了吗？</a:t>
            </a:r>
            <a:endParaRPr lang="en-US" altLang="zh-CN" sz="1200" dirty="0" smtClean="0"/>
          </a:p>
          <a:p>
            <a:r>
              <a:rPr lang="zh-CN" altLang="en-US" sz="1200" dirty="0" smtClean="0"/>
              <a:t>设计模式不是用来干这个事情的，它是方便程序员使用的！</a:t>
            </a:r>
            <a:endParaRPr lang="en-US" altLang="zh-CN" sz="1200" dirty="0" smtClean="0"/>
          </a:p>
          <a:p>
            <a:endParaRPr lang="en-US" altLang="zh-CN" sz="1200" dirty="0" smtClean="0"/>
          </a:p>
          <a:p>
            <a:r>
              <a:rPr lang="en-US" altLang="zh-CN" sz="1200" b="1" dirty="0" smtClean="0"/>
              <a:t>2.</a:t>
            </a:r>
            <a:r>
              <a:rPr lang="zh-CN" altLang="en-US" sz="1200" b="1" dirty="0" smtClean="0"/>
              <a:t>概念定义</a:t>
            </a:r>
            <a:endParaRPr lang="en-US" altLang="zh-CN" sz="1200" b="1" dirty="0" smtClean="0"/>
          </a:p>
          <a:p>
            <a:r>
              <a:rPr lang="zh-CN" altLang="en-US" sz="1200" b="1" dirty="0" smtClean="0"/>
              <a:t>产品和工厂</a:t>
            </a:r>
            <a:r>
              <a:rPr lang="zh-CN" altLang="en-US" sz="1200" dirty="0" smtClean="0"/>
              <a:t>：工厂模式把被创建的对象称为“产品”，把创建产品的对象称为“工厂”。</a:t>
            </a:r>
            <a:endParaRPr lang="en-US" altLang="zh-CN" sz="1200" dirty="0" smtClean="0"/>
          </a:p>
          <a:p>
            <a:r>
              <a:rPr lang="zh-CN" altLang="en-US" sz="1200" b="1" dirty="0" smtClean="0"/>
              <a:t>工厂模式</a:t>
            </a:r>
            <a:r>
              <a:rPr lang="zh-CN" altLang="en-US" sz="1200" dirty="0" smtClean="0"/>
              <a:t>：通过降低产品的属性维度来降低产品生产的复杂性，让产品的创建和使用分离，以此来提高易用性和可维护性。</a:t>
            </a:r>
            <a:endParaRPr lang="en-US" altLang="zh-CN" sz="1200" dirty="0" smtClean="0"/>
          </a:p>
          <a:p>
            <a:endParaRPr lang="en-US" altLang="zh-CN" sz="1200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000" dirty="0" smtClean="0"/>
              <a:t>创建型</a:t>
            </a:r>
            <a:r>
              <a:rPr lang="en-US" altLang="zh-CN" sz="2000" dirty="0" smtClean="0"/>
              <a:t>2-</a:t>
            </a:r>
            <a:r>
              <a:rPr lang="zh-CN" altLang="en-US" sz="2000" dirty="0" smtClean="0"/>
              <a:t>工厂模式</a:t>
            </a:r>
            <a:r>
              <a:rPr lang="en-US" altLang="zh-CN" sz="2000" dirty="0" smtClean="0"/>
              <a:t>1-</a:t>
            </a:r>
            <a:r>
              <a:rPr lang="zh-CN" altLang="en-US" sz="2000" dirty="0" smtClean="0"/>
              <a:t>场景和概念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773" y="2046738"/>
            <a:ext cx="391477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2669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zh-CN" altLang="en-US" sz="1200" b="1" dirty="0" smtClean="0"/>
              <a:t> </a:t>
            </a:r>
            <a:r>
              <a:rPr lang="en-US" altLang="zh-CN" sz="1200" b="1" dirty="0" smtClean="0"/>
              <a:t>3.</a:t>
            </a:r>
            <a:r>
              <a:rPr lang="zh-CN" altLang="en-US" sz="1200" b="1" dirty="0" smtClean="0"/>
              <a:t>技术实现</a:t>
            </a:r>
            <a:endParaRPr lang="en-US" altLang="zh-CN" sz="1200" dirty="0" smtClean="0"/>
          </a:p>
          <a:p>
            <a:r>
              <a:rPr lang="en-US" altLang="zh-CN" sz="1200" b="1" dirty="0" smtClean="0"/>
              <a:t>1</a:t>
            </a:r>
            <a:r>
              <a:rPr lang="zh-CN" altLang="en-US" sz="1200" b="1" dirty="0" smtClean="0"/>
              <a:t>）举例</a:t>
            </a:r>
            <a:endParaRPr lang="en-US" altLang="zh-CN" sz="1200" b="1" dirty="0" smtClean="0"/>
          </a:p>
          <a:p>
            <a:r>
              <a:rPr lang="zh-CN" altLang="en-US" sz="1200" dirty="0" smtClean="0"/>
              <a:t>还以开头提及的小家电为例。它有品类和品牌两个维度，以此来阐述工厂模式所涉及的两个重要概念。</a:t>
            </a:r>
            <a:endParaRPr lang="en-US" altLang="zh-C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产品等级结构</a:t>
            </a:r>
            <a:endParaRPr lang="en-US" altLang="zh-CN" sz="1200" dirty="0" smtClean="0"/>
          </a:p>
          <a:p>
            <a:r>
              <a:rPr lang="zh-CN" altLang="en-US" sz="1200" dirty="0" smtClean="0"/>
              <a:t>某个维度上</a:t>
            </a:r>
            <a:r>
              <a:rPr lang="zh-CN" altLang="en-US" sz="1200" dirty="0"/>
              <a:t>的一种划分，该维度上的所有产品构成一个</a:t>
            </a:r>
            <a:r>
              <a:rPr lang="zh-CN" altLang="en-US" sz="1200" dirty="0" smtClean="0"/>
              <a:t>产品等级结构。</a:t>
            </a:r>
            <a:endParaRPr lang="en-US" altLang="zh-CN" sz="1200" dirty="0"/>
          </a:p>
          <a:p>
            <a:r>
              <a:rPr lang="zh-CN" altLang="en-US" sz="1200" dirty="0"/>
              <a:t>例如</a:t>
            </a:r>
            <a:r>
              <a:rPr lang="zh-CN" altLang="en-US" sz="1200" dirty="0" smtClean="0"/>
              <a:t>：从</a:t>
            </a:r>
            <a:r>
              <a:rPr lang="zh-CN" altLang="en-US" sz="1200" b="1" dirty="0" smtClean="0"/>
              <a:t>品类</a:t>
            </a:r>
            <a:r>
              <a:rPr lang="zh-CN" altLang="en-US" sz="1200" dirty="0" smtClean="0"/>
              <a:t>这个</a:t>
            </a:r>
            <a:r>
              <a:rPr lang="zh-CN" altLang="en-US" sz="1200" dirty="0"/>
              <a:t>维度划分</a:t>
            </a:r>
            <a:r>
              <a:rPr lang="zh-CN" altLang="en-US" sz="1200" dirty="0" smtClean="0"/>
              <a:t>，小家电有</a:t>
            </a:r>
            <a:r>
              <a:rPr lang="zh-CN" altLang="en-US" sz="1200" b="1" dirty="0" smtClean="0"/>
              <a:t>电视机、冰箱、空调</a:t>
            </a:r>
            <a:r>
              <a:rPr lang="zh-CN" altLang="en-US" sz="1200" dirty="0" smtClean="0"/>
              <a:t>等</a:t>
            </a:r>
            <a:endParaRPr lang="en-US" altLang="zh-CN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/>
              <a:t>产</a:t>
            </a:r>
            <a:r>
              <a:rPr lang="zh-CN" altLang="en-US" sz="1200" b="1" dirty="0" smtClean="0"/>
              <a:t>品族</a:t>
            </a:r>
            <a:endParaRPr lang="en-US" altLang="zh-CN" sz="1200" dirty="0" smtClean="0"/>
          </a:p>
          <a:p>
            <a:r>
              <a:rPr lang="zh-CN" altLang="en-US" sz="1200" dirty="0" smtClean="0"/>
              <a:t>也是某个维度上</a:t>
            </a:r>
            <a:r>
              <a:rPr lang="zh-CN" altLang="en-US" sz="1200" dirty="0"/>
              <a:t>的一种划分，该维度上的所有产品构成一个产品族。</a:t>
            </a:r>
            <a:endParaRPr lang="en-US" altLang="zh-CN" sz="1200" dirty="0"/>
          </a:p>
          <a:p>
            <a:r>
              <a:rPr lang="zh-CN" altLang="en-US" sz="1200" dirty="0"/>
              <a:t>例如</a:t>
            </a:r>
            <a:r>
              <a:rPr lang="zh-CN" altLang="en-US" sz="1200" dirty="0" smtClean="0"/>
              <a:t>：从</a:t>
            </a:r>
            <a:r>
              <a:rPr lang="zh-CN" altLang="en-US" sz="1200" b="1" dirty="0" smtClean="0"/>
              <a:t>品牌</a:t>
            </a:r>
            <a:r>
              <a:rPr lang="zh-CN" altLang="en-US" sz="1200" dirty="0" smtClean="0"/>
              <a:t>这个</a:t>
            </a:r>
            <a:r>
              <a:rPr lang="zh-CN" altLang="en-US" sz="1200" dirty="0"/>
              <a:t>维度划分</a:t>
            </a:r>
            <a:r>
              <a:rPr lang="zh-CN" altLang="en-US" sz="1200" dirty="0" smtClean="0"/>
              <a:t>，小家电有海尔、格力、海信等。</a:t>
            </a:r>
            <a:endParaRPr lang="en-US" altLang="zh-CN" sz="1200" dirty="0" smtClean="0"/>
          </a:p>
          <a:p>
            <a:r>
              <a:rPr lang="en-US" altLang="zh-CN" sz="1200" b="1" dirty="0" smtClean="0"/>
              <a:t>2</a:t>
            </a:r>
            <a:r>
              <a:rPr lang="zh-CN" altLang="en-US" sz="1200" b="1" dirty="0" smtClean="0"/>
              <a:t>）维度抽象</a:t>
            </a:r>
            <a:endParaRPr lang="en-US" altLang="zh-CN" sz="1200" b="1" dirty="0" smtClean="0"/>
          </a:p>
          <a:p>
            <a:r>
              <a:rPr lang="zh-CN" altLang="en-US" sz="1200" b="1" dirty="0" smtClean="0"/>
              <a:t>产品</a:t>
            </a:r>
            <a:r>
              <a:rPr lang="zh-CN" altLang="en-US" sz="1200" b="1" dirty="0"/>
              <a:t>等级结构</a:t>
            </a:r>
            <a:r>
              <a:rPr lang="zh-CN" altLang="en-US" sz="1200" dirty="0"/>
              <a:t>和</a:t>
            </a:r>
            <a:r>
              <a:rPr lang="zh-CN" altLang="en-US" sz="1200" b="1" dirty="0"/>
              <a:t>产品族</a:t>
            </a:r>
            <a:r>
              <a:rPr lang="zh-CN" altLang="en-US" sz="1200" dirty="0"/>
              <a:t>实际上</a:t>
            </a:r>
            <a:r>
              <a:rPr lang="zh-CN" altLang="en-US" sz="1200" dirty="0" smtClean="0"/>
              <a:t>是从产品的不同维度进行抽象，目标是通过</a:t>
            </a:r>
            <a:r>
              <a:rPr lang="zh-CN" altLang="en-US" sz="1200" b="1" dirty="0" smtClean="0"/>
              <a:t>降维打击</a:t>
            </a:r>
            <a:r>
              <a:rPr lang="zh-CN" altLang="en-US" sz="1200" dirty="0" smtClean="0"/>
              <a:t>的方式来降低产品的创建复杂性。</a:t>
            </a:r>
            <a:endParaRPr lang="en-US" altLang="zh-CN" sz="1200" dirty="0"/>
          </a:p>
          <a:p>
            <a:r>
              <a:rPr lang="zh-CN" altLang="en-US" sz="1200" b="1" dirty="0"/>
              <a:t>抽象产品（抽象类）</a:t>
            </a:r>
            <a:r>
              <a:rPr lang="zh-CN" altLang="en-US" sz="1200" dirty="0"/>
              <a:t>：将“产品族”中的产品进行</a:t>
            </a:r>
            <a:r>
              <a:rPr lang="zh-CN" altLang="en-US" sz="1200" dirty="0" smtClean="0"/>
              <a:t>抽象。</a:t>
            </a:r>
            <a:endParaRPr lang="en-US" altLang="zh-CN" sz="1200" dirty="0"/>
          </a:p>
          <a:p>
            <a:r>
              <a:rPr lang="zh-CN" altLang="en-US" sz="1200" b="1" dirty="0"/>
              <a:t>具体产品</a:t>
            </a:r>
            <a:r>
              <a:rPr lang="zh-CN" altLang="en-US" sz="1200" b="1" dirty="0" smtClean="0"/>
              <a:t>（具体子</a:t>
            </a:r>
            <a:r>
              <a:rPr lang="zh-CN" altLang="en-US" sz="1200" b="1" dirty="0"/>
              <a:t>类）</a:t>
            </a:r>
            <a:r>
              <a:rPr lang="zh-CN" altLang="en-US" sz="1200" dirty="0"/>
              <a:t>：定义每个抽象产品在“产品等级结构”中所对应的具体</a:t>
            </a:r>
            <a:r>
              <a:rPr lang="zh-CN" altLang="en-US" sz="1200" dirty="0" smtClean="0"/>
              <a:t>产品。</a:t>
            </a:r>
            <a:endParaRPr lang="en-US" altLang="zh-CN" sz="1200" dirty="0"/>
          </a:p>
          <a:p>
            <a:r>
              <a:rPr lang="zh-CN" altLang="en-US" sz="1200" b="1" dirty="0"/>
              <a:t>抽象工厂（接口）</a:t>
            </a:r>
            <a:r>
              <a:rPr lang="zh-CN" altLang="en-US" sz="1200" dirty="0"/>
              <a:t>：从“产品族”这个维度去定义产品的创建接口，接口中函数的数量取决于产品族中产品数量。</a:t>
            </a:r>
            <a:endParaRPr lang="en-US" altLang="zh-CN" sz="1200" dirty="0"/>
          </a:p>
          <a:p>
            <a:r>
              <a:rPr lang="zh-CN" altLang="en-US" sz="1200" b="1" dirty="0"/>
              <a:t>具体工厂</a:t>
            </a:r>
            <a:r>
              <a:rPr lang="zh-CN" altLang="en-US" sz="1200" b="1" dirty="0" smtClean="0"/>
              <a:t>（具体实现</a:t>
            </a:r>
            <a:r>
              <a:rPr lang="zh-CN" altLang="en-US" sz="1200" b="1" dirty="0"/>
              <a:t>类）</a:t>
            </a:r>
            <a:r>
              <a:rPr lang="zh-CN" altLang="en-US" sz="1200" dirty="0"/>
              <a:t>：依据“产品等级结构”来实现“产品族”对应的抽象工厂，具体工厂的数量取决于产品等级结构</a:t>
            </a:r>
            <a:r>
              <a:rPr lang="zh-CN" altLang="en-US" sz="1200" dirty="0" smtClean="0"/>
              <a:t>的等级数量</a:t>
            </a:r>
            <a:r>
              <a:rPr lang="zh-CN" altLang="en-US" sz="1200" dirty="0"/>
              <a:t>。</a:t>
            </a:r>
            <a:endParaRPr lang="en-US" altLang="zh-CN" sz="1200" dirty="0"/>
          </a:p>
          <a:p>
            <a:endParaRPr lang="en-US" altLang="zh-CN" sz="1200" dirty="0"/>
          </a:p>
          <a:p>
            <a:endParaRPr lang="en-US" altLang="zh-CN" sz="1200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000" dirty="0" smtClean="0"/>
              <a:t>创建型</a:t>
            </a:r>
            <a:r>
              <a:rPr lang="en-US" altLang="zh-CN" sz="2000" dirty="0" smtClean="0"/>
              <a:t>2-</a:t>
            </a:r>
            <a:r>
              <a:rPr lang="zh-CN" altLang="en-US" sz="2000" dirty="0" smtClean="0"/>
              <a:t>工厂模式</a:t>
            </a:r>
            <a:r>
              <a:rPr lang="en-US" altLang="zh-CN" sz="2000" dirty="0" smtClean="0"/>
              <a:t>2-</a:t>
            </a:r>
            <a:r>
              <a:rPr lang="zh-CN" altLang="en-US" sz="2000" dirty="0" smtClean="0"/>
              <a:t>技术实现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390" y="1298592"/>
            <a:ext cx="391477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8157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1200" b="1" dirty="0" smtClean="0"/>
              <a:t>4.</a:t>
            </a:r>
            <a:r>
              <a:rPr lang="zh-CN" altLang="en-US" sz="1200" b="1" dirty="0" smtClean="0"/>
              <a:t>工厂模式分类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工厂模式共有如下三种：</a:t>
            </a:r>
            <a:endParaRPr lang="en-US" altLang="zh-CN" sz="1200" dirty="0" smtClean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抽象工厂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产品有两个及以上可变维度，每个维度都有多个不同的取值选项。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抽象产品 </a:t>
            </a:r>
            <a:r>
              <a:rPr lang="en-US" altLang="zh-CN" sz="1200" dirty="0" smtClean="0"/>
              <a:t>-》 </a:t>
            </a:r>
            <a:r>
              <a:rPr lang="zh-CN" altLang="en-US" sz="1200" dirty="0" smtClean="0"/>
              <a:t>具体产品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抽象工厂 </a:t>
            </a:r>
            <a:r>
              <a:rPr lang="en-US" altLang="zh-CN" sz="1200" dirty="0" smtClean="0"/>
              <a:t>-》 </a:t>
            </a:r>
            <a:r>
              <a:rPr lang="zh-CN" altLang="en-US" sz="1200" dirty="0" smtClean="0"/>
              <a:t>具体工厂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endParaRPr lang="en-US" altLang="zh-CN" sz="1200" dirty="0" smtClean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工厂方法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产品有一个可变维度，但这个维度具有多个不同</a:t>
            </a:r>
            <a:r>
              <a:rPr lang="zh-CN" altLang="en-US" sz="1200" dirty="0"/>
              <a:t>的取值选项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endParaRPr lang="en-US" altLang="zh-CN" sz="1200" dirty="0" smtClean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简单工厂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静态 工厂方法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实际上后一个都是在前一个的基础上进一步降维的结果，这个也是整个工厂模式最有意思的地方，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可以进行逐步降维，最后维度就可以降到</a:t>
            </a:r>
            <a:r>
              <a:rPr lang="en-US" altLang="zh-CN" sz="1200" dirty="0" smtClean="0"/>
              <a:t>0</a:t>
            </a:r>
            <a:r>
              <a:rPr lang="zh-CN" altLang="en-US" sz="1200" dirty="0" smtClean="0"/>
              <a:t>，就是一个静态函数，接下来我们会用</a:t>
            </a:r>
            <a:r>
              <a:rPr lang="zh-CN" altLang="en-US" sz="1200" dirty="0"/>
              <a:t>一个案例来完整</a:t>
            </a:r>
            <a:r>
              <a:rPr lang="zh-CN" altLang="en-US" sz="1200" dirty="0" smtClean="0"/>
              <a:t>展示三者之间的关系。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endParaRPr lang="en-US" altLang="zh-CN" sz="1200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000" dirty="0" smtClean="0"/>
              <a:t>创建型</a:t>
            </a:r>
            <a:r>
              <a:rPr lang="en-US" altLang="zh-CN" sz="2000" dirty="0" smtClean="0"/>
              <a:t>2-</a:t>
            </a:r>
            <a:r>
              <a:rPr lang="zh-CN" altLang="en-US" sz="2000" dirty="0" smtClean="0"/>
              <a:t>工厂模式</a:t>
            </a:r>
            <a:r>
              <a:rPr lang="en-US" altLang="zh-CN" sz="2000" dirty="0" smtClean="0"/>
              <a:t>3-</a:t>
            </a:r>
            <a:r>
              <a:rPr lang="zh-CN" altLang="en-US" sz="2000" dirty="0" smtClean="0"/>
              <a:t>模式分类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266703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1000" b="1" dirty="0" smtClean="0"/>
              <a:t>5.</a:t>
            </a:r>
            <a:r>
              <a:rPr lang="zh-CN" altLang="en-US" sz="1000" b="1" dirty="0" smtClean="0"/>
              <a:t>案例分析</a:t>
            </a:r>
            <a:r>
              <a:rPr lang="en-US" altLang="zh-CN" sz="1000" b="1" dirty="0" smtClean="0"/>
              <a:t>-</a:t>
            </a:r>
            <a:r>
              <a:rPr lang="zh-CN" altLang="en-US" sz="1000" b="1" dirty="0" smtClean="0"/>
              <a:t>抽象工厂</a:t>
            </a:r>
            <a:endParaRPr lang="en-US" altLang="zh-CN" sz="1000" b="1" dirty="0" smtClean="0"/>
          </a:p>
          <a:p>
            <a:pPr>
              <a:lnSpc>
                <a:spcPct val="100000"/>
              </a:lnSpc>
            </a:pPr>
            <a:r>
              <a:rPr lang="zh-CN" altLang="en-US" sz="1000" dirty="0" smtClean="0"/>
              <a:t>假设我们要实现</a:t>
            </a:r>
            <a:r>
              <a:rPr lang="zh-CN" altLang="en-US" sz="1000" dirty="0"/>
              <a:t>一</a:t>
            </a:r>
            <a:r>
              <a:rPr lang="zh-CN" altLang="en-US" sz="1000" dirty="0" smtClean="0"/>
              <a:t>个系统的配置文件解析</a:t>
            </a:r>
            <a:r>
              <a:rPr lang="zh-CN" altLang="en-US" sz="1000" dirty="0"/>
              <a:t>器</a:t>
            </a:r>
            <a:r>
              <a:rPr lang="en-US" altLang="zh-CN" sz="1000" dirty="0" smtClean="0"/>
              <a:t>parser</a:t>
            </a:r>
            <a:r>
              <a:rPr lang="zh-CN" altLang="en-US" sz="1000" dirty="0" smtClean="0"/>
              <a:t>，它可实现如下功能：</a:t>
            </a:r>
            <a:endParaRPr lang="zh-CN" altLang="en-US" sz="1000" dirty="0"/>
          </a:p>
          <a:p>
            <a:pPr>
              <a:lnSpc>
                <a:spcPct val="100000"/>
              </a:lnSpc>
            </a:pPr>
            <a:r>
              <a:rPr lang="en-US" altLang="zh-CN" sz="1000" dirty="0" smtClean="0"/>
              <a:t>1</a:t>
            </a:r>
            <a:r>
              <a:rPr lang="zh-CN" altLang="en-US" sz="1000" dirty="0" smtClean="0"/>
              <a:t>）根据文件用途（普通用户级的规则</a:t>
            </a:r>
            <a:r>
              <a:rPr lang="zh-CN" altLang="en-US" sz="1000" dirty="0"/>
              <a:t>（</a:t>
            </a:r>
            <a:r>
              <a:rPr lang="en-US" altLang="zh-CN" sz="1000" dirty="0"/>
              <a:t>rule</a:t>
            </a:r>
            <a:r>
              <a:rPr lang="zh-CN" altLang="en-US" sz="1000" dirty="0"/>
              <a:t>）配置</a:t>
            </a:r>
            <a:r>
              <a:rPr lang="zh-CN" altLang="en-US" sz="1000" dirty="0" smtClean="0"/>
              <a:t>、管理员级的系统</a:t>
            </a:r>
            <a:r>
              <a:rPr lang="zh-CN" altLang="en-US" sz="1000" dirty="0"/>
              <a:t>（</a:t>
            </a:r>
            <a:r>
              <a:rPr lang="en-US" altLang="zh-CN" sz="1000" dirty="0"/>
              <a:t>system</a:t>
            </a:r>
            <a:r>
              <a:rPr lang="zh-CN" altLang="en-US" sz="1000" dirty="0"/>
              <a:t>）配置</a:t>
            </a:r>
            <a:r>
              <a:rPr lang="zh-CN" altLang="en-US" sz="1000" dirty="0" smtClean="0"/>
              <a:t>）进行</a:t>
            </a:r>
            <a:r>
              <a:rPr lang="zh-CN" altLang="en-US" sz="1000" dirty="0"/>
              <a:t>解析</a:t>
            </a:r>
          </a:p>
          <a:p>
            <a:pPr>
              <a:lnSpc>
                <a:spcPct val="100000"/>
              </a:lnSpc>
            </a:pPr>
            <a:r>
              <a:rPr lang="en-US" altLang="zh-CN" sz="1000" dirty="0" smtClean="0"/>
              <a:t>2</a:t>
            </a:r>
            <a:r>
              <a:rPr lang="zh-CN" altLang="en-US" sz="1000" dirty="0" smtClean="0"/>
              <a:t>）根据文件类型</a:t>
            </a:r>
            <a:r>
              <a:rPr lang="en-US" altLang="zh-CN" sz="1000" dirty="0"/>
              <a:t>(JSON </a:t>
            </a:r>
            <a:r>
              <a:rPr lang="zh-CN" altLang="en-US" sz="1000" dirty="0"/>
              <a:t>、</a:t>
            </a:r>
            <a:r>
              <a:rPr lang="en-US" altLang="zh-CN" sz="1000" dirty="0"/>
              <a:t>XML </a:t>
            </a:r>
            <a:r>
              <a:rPr lang="zh-CN" altLang="en-US" sz="1000" dirty="0"/>
              <a:t>、</a:t>
            </a:r>
            <a:r>
              <a:rPr lang="en-US" altLang="zh-CN" sz="1000" dirty="0"/>
              <a:t>YAML </a:t>
            </a:r>
            <a:r>
              <a:rPr lang="zh-CN" altLang="en-US" sz="1000" dirty="0"/>
              <a:t>、</a:t>
            </a:r>
            <a:r>
              <a:rPr lang="en-US" altLang="zh-CN" sz="1000" dirty="0"/>
              <a:t>Properties)</a:t>
            </a:r>
            <a:r>
              <a:rPr lang="zh-CN" altLang="en-US" sz="1000" dirty="0"/>
              <a:t>进行</a:t>
            </a:r>
            <a:r>
              <a:rPr lang="zh-CN" altLang="en-US" sz="1000" dirty="0" smtClean="0"/>
              <a:t>解析</a:t>
            </a:r>
            <a:endParaRPr lang="zh-CN" altLang="en-US" sz="1000" dirty="0"/>
          </a:p>
          <a:p>
            <a:pPr>
              <a:lnSpc>
                <a:spcPct val="100000"/>
              </a:lnSpc>
            </a:pPr>
            <a:r>
              <a:rPr lang="en-US" altLang="zh-CN" sz="1000" b="1" dirty="0" smtClean="0"/>
              <a:t>5-1</a:t>
            </a:r>
            <a:r>
              <a:rPr lang="zh-CN" altLang="en-US" sz="1000" b="1" dirty="0" smtClean="0"/>
              <a:t>）维度分析</a:t>
            </a:r>
            <a:endParaRPr lang="en-US" altLang="zh-CN" sz="1000" b="1" dirty="0" smtClean="0"/>
          </a:p>
          <a:p>
            <a:pPr>
              <a:lnSpc>
                <a:spcPct val="100000"/>
              </a:lnSpc>
            </a:pPr>
            <a:r>
              <a:rPr lang="zh-CN" altLang="en-US" sz="1000" b="1" dirty="0" smtClean="0"/>
              <a:t>用途</a:t>
            </a:r>
            <a:r>
              <a:rPr lang="zh-CN" altLang="en-US" sz="1000" dirty="0" smtClean="0"/>
              <a:t>：</a:t>
            </a:r>
            <a:r>
              <a:rPr lang="en-US" altLang="zh-CN" sz="1000" dirty="0" err="1" smtClean="0"/>
              <a:t>ruleConfig</a:t>
            </a:r>
            <a:r>
              <a:rPr lang="zh-CN" altLang="en-US" sz="1000" dirty="0" smtClean="0"/>
              <a:t>、</a:t>
            </a:r>
            <a:r>
              <a:rPr lang="en-US" altLang="zh-CN" sz="1000" dirty="0" err="1" smtClean="0"/>
              <a:t>systemConfig</a:t>
            </a:r>
            <a:endParaRPr lang="en-US" altLang="zh-CN" sz="1000" dirty="0" smtClean="0"/>
          </a:p>
          <a:p>
            <a:pPr>
              <a:lnSpc>
                <a:spcPct val="100000"/>
              </a:lnSpc>
            </a:pPr>
            <a:r>
              <a:rPr lang="zh-CN" altLang="en-US" sz="1000" b="1" dirty="0" smtClean="0"/>
              <a:t>类型</a:t>
            </a:r>
            <a:r>
              <a:rPr lang="zh-CN" altLang="en-US" sz="1000" dirty="0" smtClean="0"/>
              <a:t>：</a:t>
            </a:r>
            <a:r>
              <a:rPr lang="en-US" altLang="zh-CN" sz="1000" dirty="0" err="1" smtClean="0"/>
              <a:t>jsonParser</a:t>
            </a:r>
            <a:r>
              <a:rPr lang="zh-CN" altLang="en-US" sz="1000" dirty="0" smtClean="0"/>
              <a:t>、</a:t>
            </a:r>
            <a:r>
              <a:rPr lang="en-US" altLang="zh-CN" sz="1000" dirty="0" err="1" smtClean="0"/>
              <a:t>xmlParser</a:t>
            </a:r>
            <a:r>
              <a:rPr lang="zh-CN" altLang="en-US" sz="1000" dirty="0" smtClean="0"/>
              <a:t>、</a:t>
            </a:r>
            <a:r>
              <a:rPr lang="en-US" altLang="zh-CN" sz="1000" dirty="0" err="1" smtClean="0"/>
              <a:t>yamlParser</a:t>
            </a:r>
            <a:r>
              <a:rPr lang="zh-CN" altLang="en-US" sz="1000" dirty="0" smtClean="0"/>
              <a:t>、</a:t>
            </a:r>
            <a:r>
              <a:rPr lang="en-US" altLang="zh-CN" sz="1000" dirty="0" err="1" smtClean="0"/>
              <a:t>propParser</a:t>
            </a:r>
            <a:endParaRPr lang="en-US" altLang="zh-CN" sz="1000" dirty="0" smtClean="0"/>
          </a:p>
          <a:p>
            <a:pPr>
              <a:lnSpc>
                <a:spcPct val="100000"/>
              </a:lnSpc>
            </a:pPr>
            <a:r>
              <a:rPr lang="en-US" altLang="zh-CN" sz="1000" b="1" dirty="0" smtClean="0"/>
              <a:t>5-2</a:t>
            </a:r>
            <a:r>
              <a:rPr lang="zh-CN" altLang="en-US" sz="1000" b="1" dirty="0" smtClean="0"/>
              <a:t>）维度拆解</a:t>
            </a:r>
            <a:endParaRPr lang="en-US" altLang="zh-CN" sz="1000" b="1" dirty="0" smtClean="0"/>
          </a:p>
          <a:p>
            <a:pPr>
              <a:lnSpc>
                <a:spcPct val="100000"/>
              </a:lnSpc>
            </a:pPr>
            <a:r>
              <a:rPr lang="zh-CN" altLang="en-US" sz="1000" b="1" dirty="0" smtClean="0"/>
              <a:t>产品等级结构</a:t>
            </a:r>
            <a:r>
              <a:rPr lang="zh-CN" altLang="en-US" sz="1000" dirty="0" smtClean="0"/>
              <a:t>：</a:t>
            </a:r>
            <a:r>
              <a:rPr lang="en-US" altLang="zh-CN" sz="1000" dirty="0" err="1" smtClean="0"/>
              <a:t>ruleConfig</a:t>
            </a:r>
            <a:r>
              <a:rPr lang="en-US" altLang="zh-CN" sz="1000" dirty="0" smtClean="0"/>
              <a:t>/</a:t>
            </a:r>
            <a:r>
              <a:rPr lang="en-US" altLang="zh-CN" sz="1000" dirty="0" err="1" smtClean="0"/>
              <a:t>systemConfig</a:t>
            </a:r>
            <a:endParaRPr lang="en-US" altLang="zh-CN" sz="1000" dirty="0" smtClean="0"/>
          </a:p>
          <a:p>
            <a:pPr>
              <a:lnSpc>
                <a:spcPct val="100000"/>
              </a:lnSpc>
            </a:pPr>
            <a:r>
              <a:rPr lang="zh-CN" altLang="en-US" sz="1000" dirty="0" smtClean="0"/>
              <a:t>从</a:t>
            </a:r>
            <a:r>
              <a:rPr lang="zh-CN" altLang="en-US" sz="1000" b="1" dirty="0" smtClean="0"/>
              <a:t>用途</a:t>
            </a:r>
            <a:r>
              <a:rPr lang="zh-CN" altLang="en-US" sz="1000" dirty="0" smtClean="0"/>
              <a:t>这个维度分，一个做规则配置</a:t>
            </a:r>
            <a:r>
              <a:rPr lang="en-US" altLang="zh-CN" sz="1000" dirty="0" smtClean="0"/>
              <a:t>parser</a:t>
            </a:r>
            <a:r>
              <a:rPr lang="zh-CN" altLang="en-US" sz="1000" dirty="0" smtClean="0"/>
              <a:t>、另一个做系统配置</a:t>
            </a:r>
            <a:r>
              <a:rPr lang="en-US" altLang="zh-CN" sz="1000" dirty="0" smtClean="0"/>
              <a:t>parser</a:t>
            </a:r>
            <a:r>
              <a:rPr lang="zh-CN" altLang="en-US" sz="1000" dirty="0" smtClean="0"/>
              <a:t>。</a:t>
            </a:r>
            <a:endParaRPr lang="en-US" altLang="zh-CN" sz="1000" dirty="0" smtClean="0"/>
          </a:p>
          <a:p>
            <a:pPr>
              <a:lnSpc>
                <a:spcPct val="100000"/>
              </a:lnSpc>
            </a:pPr>
            <a:r>
              <a:rPr lang="zh-CN" altLang="en-US" sz="1000" b="1" dirty="0" smtClean="0"/>
              <a:t>产品族</a:t>
            </a:r>
            <a:r>
              <a:rPr lang="zh-CN" altLang="en-US" sz="1000" dirty="0" smtClean="0"/>
              <a:t>：</a:t>
            </a:r>
            <a:r>
              <a:rPr lang="en-US" altLang="zh-CN" sz="1000" dirty="0" err="1" smtClean="0"/>
              <a:t>jsonParser</a:t>
            </a:r>
            <a:r>
              <a:rPr lang="en-US" altLang="zh-CN" sz="1000" dirty="0" smtClean="0"/>
              <a:t>/</a:t>
            </a:r>
            <a:r>
              <a:rPr lang="en-US" altLang="zh-CN" sz="1000" dirty="0" err="1" smtClean="0"/>
              <a:t>xmlParser</a:t>
            </a:r>
            <a:r>
              <a:rPr lang="en-US" altLang="zh-CN" sz="1000" dirty="0" smtClean="0"/>
              <a:t>/</a:t>
            </a:r>
            <a:r>
              <a:rPr lang="en-US" altLang="zh-CN" sz="1000" dirty="0" err="1" smtClean="0"/>
              <a:t>yamlParser</a:t>
            </a:r>
            <a:r>
              <a:rPr lang="en-US" altLang="zh-CN" sz="1000" dirty="0" smtClean="0"/>
              <a:t>/</a:t>
            </a:r>
            <a:r>
              <a:rPr lang="en-US" altLang="zh-CN" sz="1000" dirty="0" err="1" smtClean="0"/>
              <a:t>propParser</a:t>
            </a:r>
            <a:endParaRPr lang="en-US" altLang="zh-CN" sz="1000" dirty="0" smtClean="0"/>
          </a:p>
          <a:p>
            <a:pPr>
              <a:lnSpc>
                <a:spcPct val="100000"/>
              </a:lnSpc>
            </a:pPr>
            <a:r>
              <a:rPr lang="zh-CN" altLang="en-US" sz="1000" dirty="0" smtClean="0"/>
              <a:t>从</a:t>
            </a:r>
            <a:r>
              <a:rPr lang="zh-CN" altLang="en-US" sz="1000" b="1" dirty="0" smtClean="0"/>
              <a:t>类型</a:t>
            </a:r>
            <a:r>
              <a:rPr lang="zh-CN" altLang="en-US" sz="1000" dirty="0" smtClean="0"/>
              <a:t>这个维度分，有四个不同类型的</a:t>
            </a:r>
            <a:r>
              <a:rPr lang="en-US" altLang="zh-CN" sz="1000" dirty="0" smtClean="0"/>
              <a:t>parser</a:t>
            </a:r>
            <a:r>
              <a:rPr lang="zh-CN" altLang="en-US" sz="1000" dirty="0" smtClean="0"/>
              <a:t>。</a:t>
            </a:r>
            <a:endParaRPr lang="en-US" altLang="zh-CN" sz="1000" dirty="0" smtClean="0"/>
          </a:p>
          <a:p>
            <a:pPr>
              <a:lnSpc>
                <a:spcPct val="100000"/>
              </a:lnSpc>
            </a:pPr>
            <a:r>
              <a:rPr lang="en-US" altLang="zh-CN" sz="1000" b="1" dirty="0" smtClean="0"/>
              <a:t>5-3</a:t>
            </a:r>
            <a:r>
              <a:rPr lang="zh-CN" altLang="en-US" sz="1000" b="1" dirty="0" smtClean="0"/>
              <a:t>）技术实现</a:t>
            </a:r>
            <a:endParaRPr lang="en-US" altLang="zh-CN" sz="1000" b="1" dirty="0"/>
          </a:p>
          <a:p>
            <a:pPr>
              <a:lnSpc>
                <a:spcPct val="100000"/>
              </a:lnSpc>
            </a:pPr>
            <a:r>
              <a:rPr lang="zh-CN" altLang="en-US" sz="1000" dirty="0" smtClean="0"/>
              <a:t>抽象产品：从产品族出发，抽象出抽象产品定义</a:t>
            </a:r>
            <a:endParaRPr lang="en-US" altLang="zh-CN" sz="1000" dirty="0" smtClean="0"/>
          </a:p>
          <a:p>
            <a:pPr>
              <a:lnSpc>
                <a:spcPct val="100000"/>
              </a:lnSpc>
            </a:pPr>
            <a:r>
              <a:rPr lang="zh-CN" altLang="en-US" sz="1000" dirty="0" smtClean="0"/>
              <a:t>具体产品：从产品等级结构出发，定义具体产品</a:t>
            </a:r>
            <a:endParaRPr lang="en-US" altLang="zh-CN" sz="1000" dirty="0" smtClean="0"/>
          </a:p>
          <a:p>
            <a:pPr>
              <a:lnSpc>
                <a:spcPct val="100000"/>
              </a:lnSpc>
            </a:pPr>
            <a:r>
              <a:rPr lang="zh-CN" altLang="en-US" sz="1000" dirty="0" smtClean="0"/>
              <a:t>抽象工厂：从产品族出发，抽象出工厂方法</a:t>
            </a:r>
            <a:endParaRPr lang="en-US" altLang="zh-CN" sz="1000" dirty="0" smtClean="0"/>
          </a:p>
          <a:p>
            <a:pPr>
              <a:lnSpc>
                <a:spcPct val="100000"/>
              </a:lnSpc>
            </a:pPr>
            <a:r>
              <a:rPr lang="zh-CN" altLang="en-US" sz="1000" dirty="0" smtClean="0"/>
              <a:t>具体工厂：从产品等级结构出发，定义具体工厂方法</a:t>
            </a:r>
            <a:endParaRPr lang="en-US" altLang="zh-CN" sz="1000" dirty="0" smtClean="0"/>
          </a:p>
          <a:p>
            <a:pPr>
              <a:lnSpc>
                <a:spcPct val="100000"/>
              </a:lnSpc>
            </a:pPr>
            <a:r>
              <a:rPr lang="en-US" altLang="zh-CN" sz="1000" b="1" dirty="0" smtClean="0"/>
              <a:t>5-4</a:t>
            </a:r>
            <a:r>
              <a:rPr lang="zh-CN" altLang="en-US" sz="1000" b="1" dirty="0" smtClean="0"/>
              <a:t>）实现结果</a:t>
            </a:r>
            <a:endParaRPr lang="en-US" altLang="zh-CN" sz="1000" b="1" dirty="0"/>
          </a:p>
          <a:p>
            <a:pPr>
              <a:lnSpc>
                <a:spcPct val="100000"/>
              </a:lnSpc>
            </a:pPr>
            <a:r>
              <a:rPr lang="zh-CN" altLang="en-US" sz="1000" dirty="0" smtClean="0"/>
              <a:t>得到如下</a:t>
            </a:r>
            <a:r>
              <a:rPr lang="zh-CN" altLang="en-US" sz="1000" dirty="0"/>
              <a:t>两个工厂类，通过该工厂类可以创建不同类型和用途的</a:t>
            </a:r>
            <a:r>
              <a:rPr lang="en-US" altLang="zh-CN" sz="1000" dirty="0"/>
              <a:t>parser</a:t>
            </a:r>
            <a:r>
              <a:rPr lang="zh-CN" altLang="en-US" sz="1000" dirty="0"/>
              <a:t>对象</a:t>
            </a:r>
            <a:r>
              <a:rPr lang="zh-CN" altLang="en-US" sz="1000" dirty="0" smtClean="0"/>
              <a:t>，简化了对象的创建逻辑。</a:t>
            </a:r>
            <a:endParaRPr lang="en-US" altLang="zh-CN" sz="1000" dirty="0"/>
          </a:p>
          <a:p>
            <a:pPr>
              <a:lnSpc>
                <a:spcPct val="100000"/>
              </a:lnSpc>
            </a:pPr>
            <a:r>
              <a:rPr lang="en-US" altLang="zh-CN" sz="1000" dirty="0" err="1"/>
              <a:t>RuleConfigParserFactory</a:t>
            </a:r>
            <a:r>
              <a:rPr lang="en-US" altLang="zh-CN" sz="1000" dirty="0"/>
              <a:t>/</a:t>
            </a:r>
            <a:r>
              <a:rPr lang="en-US" altLang="zh-CN" sz="1000" dirty="0" err="1"/>
              <a:t>SystemConfigParserFactory</a:t>
            </a:r>
            <a:endParaRPr lang="en-US" altLang="zh-CN" sz="1000" dirty="0"/>
          </a:p>
          <a:p>
            <a:pPr>
              <a:lnSpc>
                <a:spcPct val="100000"/>
              </a:lnSpc>
            </a:pPr>
            <a:endParaRPr lang="en-US" altLang="zh-CN" sz="1200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000" dirty="0" smtClean="0"/>
              <a:t>创建型</a:t>
            </a:r>
            <a:r>
              <a:rPr lang="en-US" altLang="zh-CN" sz="2000" dirty="0" smtClean="0"/>
              <a:t>2-</a:t>
            </a:r>
            <a:r>
              <a:rPr lang="zh-CN" altLang="en-US" sz="2000" dirty="0" smtClean="0"/>
              <a:t>工厂模式</a:t>
            </a:r>
            <a:r>
              <a:rPr lang="en-US" altLang="zh-CN" sz="2000" dirty="0" smtClean="0"/>
              <a:t>4-</a:t>
            </a:r>
            <a:r>
              <a:rPr lang="zh-CN" altLang="en-US" sz="2000" dirty="0" smtClean="0"/>
              <a:t>案例分析</a:t>
            </a:r>
            <a:r>
              <a:rPr lang="en-US" altLang="zh-CN" sz="2000" dirty="0" smtClean="0"/>
              <a:t>-</a:t>
            </a:r>
            <a:r>
              <a:rPr lang="zh-CN" altLang="en-US" sz="2000" dirty="0"/>
              <a:t>抽象工厂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429" y="1014614"/>
            <a:ext cx="5012573" cy="537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33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1200" b="1" dirty="0" smtClean="0"/>
              <a:t>6.</a:t>
            </a:r>
            <a:r>
              <a:rPr lang="zh-CN" altLang="en-US" sz="1200" b="1" dirty="0" smtClean="0"/>
              <a:t>案例分析</a:t>
            </a:r>
            <a:r>
              <a:rPr lang="en-US" altLang="zh-CN" sz="1200" b="1" dirty="0" smtClean="0"/>
              <a:t>-</a:t>
            </a:r>
            <a:r>
              <a:rPr lang="zh-CN" altLang="en-US" sz="1200" b="1" dirty="0" smtClean="0"/>
              <a:t>工厂方法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通过抽象工厂，</a:t>
            </a:r>
            <a:r>
              <a:rPr lang="en-US" altLang="zh-CN" sz="1200" dirty="0" smtClean="0"/>
              <a:t>parser</a:t>
            </a:r>
            <a:r>
              <a:rPr lang="zh-CN" altLang="en-US" sz="1200" dirty="0"/>
              <a:t>对象的创建</a:t>
            </a:r>
            <a:r>
              <a:rPr lang="zh-CN" altLang="en-US" sz="1200" dirty="0" smtClean="0"/>
              <a:t>流程已经得到了大大简化，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只需要通过</a:t>
            </a:r>
            <a:r>
              <a:rPr lang="en-US" altLang="zh-CN" sz="1200" dirty="0" err="1" smtClean="0"/>
              <a:t>RuleConfigParserFactory</a:t>
            </a:r>
            <a:r>
              <a:rPr lang="zh-CN" altLang="en-US" sz="1200" dirty="0" smtClean="0"/>
              <a:t>和</a:t>
            </a:r>
            <a:r>
              <a:rPr lang="en-US" altLang="zh-CN" sz="1200" dirty="0" err="1" smtClean="0"/>
              <a:t>SystemConfigParserFactory</a:t>
            </a:r>
            <a:r>
              <a:rPr lang="zh-CN" altLang="en-US" sz="1200" dirty="0" smtClean="0"/>
              <a:t>为入口就可以进行对象的创建，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不需要通过</a:t>
            </a:r>
            <a:r>
              <a:rPr lang="en-US" altLang="zh-CN" sz="1200" dirty="0" smtClean="0"/>
              <a:t>8</a:t>
            </a:r>
            <a:r>
              <a:rPr lang="zh-CN" altLang="en-US" sz="1200" dirty="0" smtClean="0"/>
              <a:t>个类来分别创建各个对象，不过创建过程还</a:t>
            </a:r>
            <a:r>
              <a:rPr lang="zh-CN" altLang="en-US" sz="1200" dirty="0"/>
              <a:t>可以进一步降维</a:t>
            </a:r>
            <a:r>
              <a:rPr lang="zh-CN" altLang="en-US" sz="1200" dirty="0" smtClean="0"/>
              <a:t>简化。</a:t>
            </a:r>
            <a:endParaRPr lang="en-US" altLang="zh-CN" sz="1200" dirty="0"/>
          </a:p>
          <a:p>
            <a:pPr>
              <a:lnSpc>
                <a:spcPct val="100000"/>
              </a:lnSpc>
            </a:pPr>
            <a:r>
              <a:rPr lang="en-US" altLang="zh-CN" sz="1200" b="1" dirty="0" smtClean="0"/>
              <a:t>6-1</a:t>
            </a:r>
            <a:r>
              <a:rPr lang="zh-CN" altLang="en-US" sz="1200" b="1" dirty="0" smtClean="0"/>
              <a:t>）维度分析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目前产品创建只有</a:t>
            </a:r>
            <a:r>
              <a:rPr lang="zh-CN" altLang="en-US" sz="1200" dirty="0"/>
              <a:t>一个</a:t>
            </a:r>
            <a:r>
              <a:rPr lang="zh-CN" altLang="en-US" sz="1200" b="1" dirty="0" smtClean="0"/>
              <a:t>用途</a:t>
            </a:r>
            <a:r>
              <a:rPr lang="zh-CN" altLang="en-US" sz="1200" dirty="0" smtClean="0"/>
              <a:t>维度（规则配置、系统配置）。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用途：</a:t>
            </a:r>
            <a:r>
              <a:rPr lang="en-US" altLang="zh-CN" sz="1200" dirty="0"/>
              <a:t> </a:t>
            </a:r>
            <a:r>
              <a:rPr lang="en-US" altLang="zh-CN" sz="1200" dirty="0" err="1" smtClean="0"/>
              <a:t>RuleConfigParserFactory</a:t>
            </a:r>
            <a:r>
              <a:rPr lang="zh-CN" altLang="en-US" sz="1200" dirty="0" smtClean="0"/>
              <a:t>、</a:t>
            </a:r>
            <a:r>
              <a:rPr lang="en-US" altLang="zh-CN" sz="1200" dirty="0" err="1" smtClean="0"/>
              <a:t>SystemConfigParserFactory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en-US" altLang="zh-CN" sz="1200" b="1" dirty="0" smtClean="0"/>
              <a:t>6-2</a:t>
            </a:r>
            <a:r>
              <a:rPr lang="zh-CN" altLang="en-US" sz="1200" b="1" dirty="0" smtClean="0"/>
              <a:t>）维度拆解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zh-CN" altLang="en-US" sz="1200" b="1" dirty="0" smtClean="0"/>
              <a:t>工厂方法</a:t>
            </a:r>
            <a:r>
              <a:rPr lang="zh-CN" altLang="en-US" sz="1200" dirty="0" smtClean="0"/>
              <a:t>就是把这个</a:t>
            </a:r>
            <a:r>
              <a:rPr lang="zh-CN" altLang="en-US" sz="1200" b="1" dirty="0" smtClean="0"/>
              <a:t>单一维度</a:t>
            </a:r>
            <a:r>
              <a:rPr lang="zh-CN" altLang="en-US" sz="1200" dirty="0"/>
              <a:t>放在</a:t>
            </a:r>
            <a:r>
              <a:rPr lang="zh-CN" altLang="en-US" sz="1200" b="1" dirty="0"/>
              <a:t>产品族</a:t>
            </a:r>
            <a:r>
              <a:rPr lang="zh-CN" altLang="en-US" sz="1200" dirty="0" smtClean="0"/>
              <a:t>上来做进一步分析处理。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zh-CN" altLang="en-US" sz="1200" b="1" dirty="0" smtClean="0"/>
              <a:t>产品等级结构</a:t>
            </a:r>
            <a:r>
              <a:rPr lang="zh-CN" altLang="en-US" sz="1200" dirty="0" smtClean="0"/>
              <a:t>：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zh-CN" altLang="en-US" sz="1200" b="1" dirty="0" smtClean="0"/>
              <a:t>产品族</a:t>
            </a:r>
            <a:r>
              <a:rPr lang="zh-CN" altLang="en-US" sz="1200" dirty="0" smtClean="0"/>
              <a:t>：</a:t>
            </a:r>
            <a:r>
              <a:rPr lang="en-US" altLang="zh-CN" sz="1200" dirty="0" err="1"/>
              <a:t>RuleConfigParserFactory</a:t>
            </a:r>
            <a:r>
              <a:rPr lang="en-US" altLang="zh-CN" sz="1200" dirty="0"/>
              <a:t> </a:t>
            </a:r>
            <a:r>
              <a:rPr lang="en-US" altLang="zh-CN" sz="1200" dirty="0" err="1" smtClean="0"/>
              <a:t>SystemConfigParserFactory</a:t>
            </a:r>
            <a:endParaRPr lang="en-US" altLang="zh-CN" sz="1200" dirty="0" smtClean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技术实现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抽象产品：</a:t>
            </a:r>
            <a:r>
              <a:rPr lang="en-US" altLang="zh-CN" sz="1200" dirty="0" err="1"/>
              <a:t>I</a:t>
            </a:r>
            <a:r>
              <a:rPr lang="en-US" altLang="zh-CN" sz="1200" dirty="0" err="1" smtClean="0"/>
              <a:t>ConfigParserFactory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具体产品：</a:t>
            </a:r>
            <a:r>
              <a:rPr lang="en-US" altLang="zh-CN" sz="1200" dirty="0" smtClean="0"/>
              <a:t> </a:t>
            </a:r>
            <a:r>
              <a:rPr lang="en-US" altLang="zh-CN" sz="1200" dirty="0" err="1" smtClean="0"/>
              <a:t>RuleConfigParserFactory</a:t>
            </a:r>
            <a:r>
              <a:rPr lang="en-US" altLang="zh-CN" sz="1200" dirty="0" smtClean="0"/>
              <a:t> </a:t>
            </a:r>
            <a:r>
              <a:rPr lang="en-US" altLang="zh-CN" sz="1200" dirty="0" err="1"/>
              <a:t>SystemConfigParserFactory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抽象工厂：</a:t>
            </a:r>
            <a:r>
              <a:rPr lang="en-US" altLang="zh-CN" sz="1200" dirty="0" err="1" smtClean="0"/>
              <a:t>ITypeConfigParserFactory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具体工厂：</a:t>
            </a:r>
            <a:r>
              <a:rPr lang="en-US" altLang="zh-CN" sz="1200" dirty="0" err="1" smtClean="0"/>
              <a:t>TypeConfigParserFactory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en-US" altLang="zh-CN" sz="1200" b="1" dirty="0" smtClean="0"/>
              <a:t>6-3</a:t>
            </a:r>
            <a:r>
              <a:rPr lang="zh-CN" altLang="en-US" sz="1200" b="1" dirty="0" smtClean="0"/>
              <a:t>）实现结果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最后得到一个工厂类 </a:t>
            </a:r>
            <a:r>
              <a:rPr lang="en-US" altLang="zh-CN" sz="1200" dirty="0" err="1"/>
              <a:t>TypeConfigParserFactory</a:t>
            </a:r>
            <a:endParaRPr lang="en-US" altLang="zh-CN" sz="1200" b="1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000" dirty="0"/>
              <a:t>创建型</a:t>
            </a:r>
            <a:r>
              <a:rPr lang="en-US" altLang="zh-CN" sz="2000" dirty="0"/>
              <a:t>2-</a:t>
            </a:r>
            <a:r>
              <a:rPr lang="zh-CN" altLang="en-US" sz="2000" dirty="0"/>
              <a:t>工厂</a:t>
            </a:r>
            <a:r>
              <a:rPr lang="zh-CN" altLang="en-US" sz="2000" dirty="0" smtClean="0"/>
              <a:t>模式</a:t>
            </a:r>
            <a:r>
              <a:rPr lang="en-US" altLang="zh-CN" sz="2000" dirty="0" smtClean="0"/>
              <a:t>5-</a:t>
            </a:r>
            <a:r>
              <a:rPr lang="zh-CN" altLang="en-US" sz="2000" dirty="0"/>
              <a:t>案例分析</a:t>
            </a:r>
            <a:r>
              <a:rPr lang="en-US" altLang="zh-CN" sz="2000" dirty="0" smtClean="0"/>
              <a:t>-</a:t>
            </a:r>
            <a:r>
              <a:rPr lang="zh-CN" altLang="en-US" sz="2000" dirty="0" smtClean="0"/>
              <a:t>工厂方法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0" y="2204804"/>
            <a:ext cx="4794813" cy="377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680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1200" b="1" dirty="0" smtClean="0"/>
              <a:t>7.</a:t>
            </a:r>
            <a:r>
              <a:rPr lang="zh-CN" altLang="en-US" sz="1200" b="1" dirty="0" smtClean="0"/>
              <a:t>案例分析</a:t>
            </a:r>
            <a:r>
              <a:rPr lang="en-US" altLang="zh-CN" sz="1200" b="1" dirty="0" smtClean="0"/>
              <a:t>-</a:t>
            </a:r>
            <a:r>
              <a:rPr lang="zh-CN" altLang="en-US" sz="1200" b="1" dirty="0" smtClean="0"/>
              <a:t>简单工厂（静态工厂方法）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通过</a:t>
            </a:r>
            <a:r>
              <a:rPr lang="zh-CN" altLang="en-US" sz="1200" b="1" dirty="0" smtClean="0"/>
              <a:t>工厂方法</a:t>
            </a:r>
            <a:r>
              <a:rPr lang="zh-CN" altLang="en-US" sz="1200" dirty="0" smtClean="0"/>
              <a:t>设计后得到</a:t>
            </a:r>
            <a:r>
              <a:rPr lang="zh-CN" altLang="en-US" sz="1200" dirty="0"/>
              <a:t>一个工厂</a:t>
            </a:r>
            <a:r>
              <a:rPr lang="zh-CN" altLang="en-US" sz="1200" dirty="0" smtClean="0"/>
              <a:t>类</a:t>
            </a:r>
            <a:r>
              <a:rPr lang="en-US" altLang="zh-CN" sz="1200" dirty="0" err="1" smtClean="0"/>
              <a:t>TypeConfigParserFactory</a:t>
            </a:r>
            <a:r>
              <a:rPr lang="zh-CN" altLang="en-US" sz="1200" dirty="0" smtClean="0"/>
              <a:t>，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这个工厂类实现了</a:t>
            </a:r>
            <a:r>
              <a:rPr lang="zh-CN" altLang="en-US" sz="1200" b="1" dirty="0" smtClean="0"/>
              <a:t>接口</a:t>
            </a:r>
            <a:r>
              <a:rPr lang="en-US" altLang="zh-CN" sz="1200" dirty="0" err="1" smtClean="0"/>
              <a:t>ITypeConfigParserFactory</a:t>
            </a:r>
            <a:r>
              <a:rPr lang="zh-CN" altLang="en-US" sz="1200" dirty="0" smtClean="0"/>
              <a:t>，并且该接口还定义了两个不同</a:t>
            </a:r>
            <a:r>
              <a:rPr lang="zh-CN" altLang="en-US" sz="1200" b="1" dirty="0" smtClean="0"/>
              <a:t>方法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en-US" altLang="zh-CN" sz="1200" b="1" dirty="0" smtClean="0"/>
              <a:t>7-1</a:t>
            </a:r>
            <a:r>
              <a:rPr lang="zh-CN" altLang="en-US" sz="1200" b="1" dirty="0" smtClean="0"/>
              <a:t>）维度拆解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en-US" altLang="zh-CN" sz="1200" dirty="0" smtClean="0"/>
              <a:t>1</a:t>
            </a:r>
            <a:r>
              <a:rPr lang="zh-CN" altLang="en-US" sz="1200" dirty="0" smtClean="0"/>
              <a:t>）将接口定义拿掉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en-US" altLang="zh-CN" sz="1200" dirty="0" smtClean="0"/>
              <a:t>2</a:t>
            </a:r>
            <a:r>
              <a:rPr lang="zh-CN" altLang="en-US" sz="1200" dirty="0" smtClean="0"/>
              <a:t>）将两个方法合并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endParaRPr lang="en-US" altLang="zh-CN" sz="1200" dirty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得到如下的</a:t>
            </a:r>
            <a:r>
              <a:rPr lang="zh-CN" altLang="en-US" sz="1200" b="1" dirty="0" smtClean="0"/>
              <a:t>简单工厂</a:t>
            </a:r>
            <a:r>
              <a:rPr lang="zh-CN" altLang="en-US" sz="1200" dirty="0" smtClean="0"/>
              <a:t>实现：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en-US" altLang="zh-CN" sz="1200" dirty="0"/>
              <a:t>class </a:t>
            </a:r>
            <a:r>
              <a:rPr lang="en-US" altLang="zh-CN" sz="1200" dirty="0" err="1"/>
              <a:t>TypeConfigParserFactory</a:t>
            </a:r>
            <a:r>
              <a:rPr lang="en-US" altLang="zh-CN" sz="1200" dirty="0"/>
              <a:t> {</a:t>
            </a:r>
          </a:p>
          <a:p>
            <a:pPr>
              <a:lnSpc>
                <a:spcPct val="100000"/>
              </a:lnSpc>
            </a:pPr>
            <a:r>
              <a:rPr lang="en-US" altLang="zh-CN" sz="1200" dirty="0" smtClean="0"/>
              <a:t>    public </a:t>
            </a:r>
            <a:r>
              <a:rPr lang="en-US" altLang="zh-CN" sz="1200" dirty="0"/>
              <a:t>static </a:t>
            </a:r>
            <a:r>
              <a:rPr lang="en-US" altLang="zh-CN" sz="1200" dirty="0" err="1"/>
              <a:t>IConfigParserFactory</a:t>
            </a:r>
            <a:r>
              <a:rPr lang="en-US" altLang="zh-CN" sz="1200" dirty="0"/>
              <a:t> </a:t>
            </a:r>
            <a:r>
              <a:rPr lang="en-US" altLang="zh-CN" sz="1200" dirty="0" err="1" smtClean="0"/>
              <a:t>getConfigParserFactory</a:t>
            </a:r>
            <a:r>
              <a:rPr lang="en-US" altLang="zh-CN" sz="1200" dirty="0" smtClean="0"/>
              <a:t>(</a:t>
            </a:r>
            <a:r>
              <a:rPr lang="en-US" altLang="zh-CN" sz="1200" dirty="0" err="1" smtClean="0"/>
              <a:t>int</a:t>
            </a:r>
            <a:r>
              <a:rPr lang="en-US" altLang="zh-CN" sz="1200" dirty="0" smtClean="0"/>
              <a:t> </a:t>
            </a:r>
            <a:r>
              <a:rPr lang="en-US" altLang="zh-CN" sz="1200" dirty="0"/>
              <a:t>type) </a:t>
            </a:r>
            <a:r>
              <a:rPr lang="en-US" altLang="zh-CN" sz="1200" dirty="0" smtClean="0"/>
              <a:t>{</a:t>
            </a:r>
          </a:p>
          <a:p>
            <a:pPr>
              <a:lnSpc>
                <a:spcPct val="100000"/>
              </a:lnSpc>
            </a:pPr>
            <a:r>
              <a:rPr lang="en-US" altLang="zh-CN" sz="1200" dirty="0"/>
              <a:t> </a:t>
            </a:r>
            <a:r>
              <a:rPr lang="en-US" altLang="zh-CN" sz="1200" dirty="0" smtClean="0"/>
              <a:t>       …</a:t>
            </a:r>
            <a:endParaRPr lang="en-US" altLang="zh-CN" sz="1200" dirty="0"/>
          </a:p>
          <a:p>
            <a:pPr>
              <a:lnSpc>
                <a:spcPct val="100000"/>
              </a:lnSpc>
            </a:pPr>
            <a:r>
              <a:rPr lang="en-US" altLang="zh-CN" sz="1200" dirty="0" smtClean="0"/>
              <a:t>        return xxx;</a:t>
            </a:r>
            <a:endParaRPr lang="en-US" altLang="zh-CN" sz="1200" dirty="0"/>
          </a:p>
          <a:p>
            <a:pPr>
              <a:lnSpc>
                <a:spcPct val="100000"/>
              </a:lnSpc>
            </a:pPr>
            <a:r>
              <a:rPr lang="en-US" altLang="zh-CN" sz="1200" dirty="0" smtClean="0"/>
              <a:t>    }</a:t>
            </a:r>
            <a:endParaRPr lang="en-US" altLang="zh-CN" sz="1200" dirty="0"/>
          </a:p>
          <a:p>
            <a:pPr>
              <a:lnSpc>
                <a:spcPct val="100000"/>
              </a:lnSpc>
            </a:pPr>
            <a:r>
              <a:rPr lang="en-US" altLang="zh-CN" sz="1200" dirty="0" smtClean="0"/>
              <a:t>}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000" dirty="0" smtClean="0"/>
              <a:t>创建型</a:t>
            </a:r>
            <a:r>
              <a:rPr lang="en-US" altLang="zh-CN" sz="2000" dirty="0" smtClean="0"/>
              <a:t>2-</a:t>
            </a:r>
            <a:r>
              <a:rPr lang="zh-CN" altLang="en-US" sz="2000" dirty="0" smtClean="0"/>
              <a:t>工厂模式</a:t>
            </a:r>
            <a:r>
              <a:rPr lang="en-US" altLang="zh-CN" sz="2000" dirty="0" smtClean="0"/>
              <a:t>6-</a:t>
            </a:r>
            <a:r>
              <a:rPr lang="zh-CN" altLang="en-US" sz="2000" dirty="0" smtClean="0"/>
              <a:t>案例分析</a:t>
            </a:r>
            <a:r>
              <a:rPr lang="en-US" altLang="zh-CN" sz="2000" dirty="0" smtClean="0"/>
              <a:t>-</a:t>
            </a:r>
            <a:r>
              <a:rPr lang="zh-CN" altLang="en-US" sz="2000" dirty="0" smtClean="0"/>
              <a:t>简单工厂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920" y="1913859"/>
            <a:ext cx="4794813" cy="3772045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>
            <a:off x="3499658" y="1446415"/>
            <a:ext cx="2718262" cy="2302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1979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1200" b="1" dirty="0" smtClean="0"/>
              <a:t>8.</a:t>
            </a:r>
            <a:r>
              <a:rPr lang="zh-CN" altLang="en-US" sz="1200" b="1" dirty="0" smtClean="0"/>
              <a:t> 总结</a:t>
            </a:r>
            <a:endParaRPr lang="en-US" altLang="zh-CN" sz="1200" b="1" dirty="0" smtClean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工厂方法是抽象工厂的特例</a:t>
            </a:r>
            <a:endParaRPr lang="en-US" altLang="zh-CN" sz="1200" dirty="0" smtClean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简单工厂是工厂方法的特例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zh-CN" altLang="en-US" sz="1200" dirty="0"/>
              <a:t>从抽象工厂到工厂方法再到简单工厂每次都是一次降维</a:t>
            </a:r>
            <a:r>
              <a:rPr lang="zh-CN" altLang="en-US" sz="1200" dirty="0" smtClean="0"/>
              <a:t>处理。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可以</a:t>
            </a:r>
            <a:r>
              <a:rPr lang="zh-CN" altLang="en-US" sz="1200" dirty="0"/>
              <a:t>粗暴地理解为， </a:t>
            </a:r>
            <a:r>
              <a:rPr lang="zh-CN" altLang="en-US" sz="1200" dirty="0" smtClean="0"/>
              <a:t>（</a:t>
            </a:r>
            <a:r>
              <a:rPr lang="zh-CN" altLang="en-US" sz="1200" dirty="0"/>
              <a:t>抽象工厂</a:t>
            </a:r>
            <a:r>
              <a:rPr lang="zh-CN" altLang="en-US" sz="1200" dirty="0" smtClean="0"/>
              <a:t>）实现从</a:t>
            </a:r>
            <a:r>
              <a:rPr lang="zh-CN" altLang="en-US" sz="1200" dirty="0"/>
              <a:t>面降到线， </a:t>
            </a:r>
            <a:r>
              <a:rPr lang="zh-CN" altLang="en-US" sz="1200" dirty="0" smtClean="0"/>
              <a:t>（工厂</a:t>
            </a:r>
            <a:r>
              <a:rPr lang="zh-CN" altLang="en-US" sz="1200" dirty="0"/>
              <a:t>方法）</a:t>
            </a:r>
            <a:r>
              <a:rPr lang="zh-CN" altLang="en-US" sz="1200" dirty="0" smtClean="0"/>
              <a:t>再实现从</a:t>
            </a:r>
            <a:r>
              <a:rPr lang="zh-CN" altLang="en-US" sz="1200" dirty="0"/>
              <a:t>线降到实心</a:t>
            </a:r>
            <a:r>
              <a:rPr lang="zh-CN" altLang="en-US" sz="1200" dirty="0" smtClean="0"/>
              <a:t>点，（简单</a:t>
            </a:r>
            <a:r>
              <a:rPr lang="zh-CN" altLang="en-US" sz="1200" dirty="0"/>
              <a:t>工厂）</a:t>
            </a:r>
            <a:r>
              <a:rPr lang="zh-CN" altLang="en-US" sz="1200" dirty="0" smtClean="0"/>
              <a:t>最后实现从</a:t>
            </a:r>
            <a:r>
              <a:rPr lang="zh-CN" altLang="en-US" sz="1200" dirty="0"/>
              <a:t>实心点降到空心点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只要理解了抽象工厂，其它就可迎刃而解。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en-US" altLang="zh-CN" sz="1200" b="1" dirty="0" smtClean="0"/>
              <a:t>9.</a:t>
            </a:r>
            <a:r>
              <a:rPr lang="zh-CN" altLang="en-US" sz="1200" b="1" dirty="0" smtClean="0"/>
              <a:t> 指导</a:t>
            </a:r>
            <a:r>
              <a:rPr lang="zh-CN" altLang="en-US" sz="1200" b="1" dirty="0"/>
              <a:t>意义</a:t>
            </a:r>
            <a:endParaRPr lang="en-US" altLang="zh-CN" sz="1200" b="1" dirty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事前：指导类的</a:t>
            </a:r>
            <a:r>
              <a:rPr lang="zh-CN" altLang="en-US" sz="1200" dirty="0" smtClean="0"/>
              <a:t>设计</a:t>
            </a:r>
            <a:endParaRPr lang="en-US" altLang="zh-CN" sz="1200" dirty="0" smtClean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事后：提供重构</a:t>
            </a:r>
            <a:r>
              <a:rPr lang="zh-CN" altLang="en-US" sz="1200" dirty="0"/>
              <a:t>思路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000" dirty="0" smtClean="0"/>
              <a:t>创建型</a:t>
            </a:r>
            <a:r>
              <a:rPr lang="en-US" altLang="zh-CN" sz="2000" dirty="0" smtClean="0"/>
              <a:t>2-</a:t>
            </a:r>
            <a:r>
              <a:rPr lang="zh-CN" altLang="en-US" sz="2000" dirty="0" smtClean="0"/>
              <a:t>工厂模式</a:t>
            </a:r>
            <a:r>
              <a:rPr lang="en-US" altLang="zh-CN" sz="2000" dirty="0" smtClean="0"/>
              <a:t>7-</a:t>
            </a:r>
            <a:r>
              <a:rPr lang="zh-CN" altLang="en-US" sz="2000" dirty="0" smtClean="0"/>
              <a:t>总结和意义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647058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3FD803-FFDB-4E52-A428-833B6036AD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设计模式</a:t>
            </a:r>
            <a:r>
              <a:rPr lang="en-US" altLang="zh-CN" dirty="0" smtClean="0"/>
              <a:t>-</a:t>
            </a:r>
            <a:r>
              <a:rPr lang="zh-CN" altLang="en-US" dirty="0" smtClean="0"/>
              <a:t>结构型</a:t>
            </a:r>
            <a:endParaRPr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75B38B6-E0DF-435D-83F9-F609ED55C5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FF11F8-7A7C-49D4-8B47-ECEBBC89E0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|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48318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en-US" altLang="zh-CN" sz="1200" b="1" dirty="0" smtClean="0"/>
              <a:t>1.</a:t>
            </a:r>
            <a:r>
              <a:rPr lang="zh-CN" altLang="en-US" sz="1200" b="1" dirty="0" smtClean="0"/>
              <a:t>关系解耦</a:t>
            </a:r>
            <a:endParaRPr lang="en-US" altLang="zh-CN" sz="1200" b="1" dirty="0" smtClean="0"/>
          </a:p>
          <a:p>
            <a:r>
              <a:rPr lang="zh-CN" altLang="en-US" sz="1200" dirty="0" smtClean="0"/>
              <a:t>针对不同功能的代码，这个代码主要是以类为单位的，将它们之间的依赖关系进行解耦，来提高代码的可维护性。</a:t>
            </a:r>
            <a:endParaRPr lang="en-US" altLang="zh-CN" sz="1200" dirty="0" smtClean="0"/>
          </a:p>
          <a:p>
            <a:r>
              <a:rPr lang="zh-CN" altLang="en-US" sz="1200" dirty="0" smtClean="0"/>
              <a:t>例如：业务代码 和 非业务功能的扩展性代码</a:t>
            </a:r>
            <a:endParaRPr lang="en-US" altLang="zh-CN" sz="1200" dirty="0" smtClean="0"/>
          </a:p>
          <a:p>
            <a:endParaRPr lang="en-US" altLang="zh-CN" sz="1200" dirty="0" smtClean="0"/>
          </a:p>
          <a:p>
            <a:r>
              <a:rPr lang="en-US" altLang="zh-CN" sz="1200" b="1" dirty="0" smtClean="0"/>
              <a:t>2.</a:t>
            </a:r>
            <a:r>
              <a:rPr lang="zh-CN" altLang="en-US" sz="1200" b="1" dirty="0" smtClean="0"/>
              <a:t>阶段划分</a:t>
            </a:r>
            <a:endParaRPr lang="en-US" altLang="zh-CN" sz="1200" b="1" dirty="0"/>
          </a:p>
          <a:p>
            <a:r>
              <a:rPr lang="en-US" altLang="zh-CN" sz="1200" b="1" dirty="0" smtClean="0"/>
              <a:t>1</a:t>
            </a:r>
            <a:r>
              <a:rPr lang="zh-CN" altLang="en-US" sz="1200" b="1" dirty="0" smtClean="0"/>
              <a:t>）基础</a:t>
            </a:r>
            <a:endParaRPr lang="en-US" altLang="zh-CN" sz="1200" b="1" dirty="0" smtClean="0"/>
          </a:p>
          <a:p>
            <a:r>
              <a:rPr lang="zh-CN" altLang="en-US" sz="1200" dirty="0" smtClean="0"/>
              <a:t>代理模式</a:t>
            </a:r>
            <a:endParaRPr lang="en-US" altLang="zh-CN" sz="1200" dirty="0" smtClean="0"/>
          </a:p>
          <a:p>
            <a:r>
              <a:rPr lang="zh-CN" altLang="en-US" sz="1200" dirty="0" smtClean="0"/>
              <a:t>适配器模式</a:t>
            </a:r>
            <a:endParaRPr lang="en-US" altLang="zh-CN" sz="1200" dirty="0" smtClean="0"/>
          </a:p>
          <a:p>
            <a:r>
              <a:rPr lang="zh-CN" altLang="en-US" sz="1200" dirty="0" smtClean="0"/>
              <a:t>桥接模式</a:t>
            </a:r>
            <a:endParaRPr lang="en-US" altLang="zh-CN" sz="1200" dirty="0" smtClean="0"/>
          </a:p>
          <a:p>
            <a:r>
              <a:rPr lang="zh-CN" altLang="en-US" sz="1200" dirty="0" smtClean="0"/>
              <a:t>外观模式</a:t>
            </a:r>
            <a:endParaRPr lang="en-US" altLang="zh-CN" sz="1200" dirty="0" smtClean="0"/>
          </a:p>
          <a:p>
            <a:r>
              <a:rPr lang="en-US" altLang="zh-CN" sz="1200" b="1" dirty="0" smtClean="0"/>
              <a:t>2</a:t>
            </a:r>
            <a:r>
              <a:rPr lang="zh-CN" altLang="en-US" sz="1200" b="1" dirty="0" smtClean="0"/>
              <a:t>）进阶</a:t>
            </a:r>
            <a:endParaRPr lang="en-US" altLang="zh-CN" sz="1200" b="1" dirty="0" smtClean="0"/>
          </a:p>
          <a:p>
            <a:r>
              <a:rPr lang="zh-CN" altLang="en-US" sz="1200" dirty="0" smtClean="0"/>
              <a:t>装饰器模式</a:t>
            </a:r>
            <a:endParaRPr lang="en-US" altLang="zh-CN" sz="1200" dirty="0" smtClean="0"/>
          </a:p>
          <a:p>
            <a:r>
              <a:rPr lang="zh-CN" altLang="en-US" sz="1200" dirty="0" smtClean="0"/>
              <a:t>组合模式</a:t>
            </a:r>
            <a:endParaRPr lang="en-US" altLang="zh-CN" sz="1200" dirty="0" smtClean="0"/>
          </a:p>
          <a:p>
            <a:r>
              <a:rPr lang="zh-CN" altLang="en-US" sz="1200" dirty="0" smtClean="0"/>
              <a:t>享元模式</a:t>
            </a:r>
            <a:endParaRPr lang="zh-CN" altLang="en-US" sz="12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000" dirty="0" smtClean="0"/>
              <a:t>结构型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03875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en-US" altLang="zh-CN" sz="1200" b="1" dirty="0" smtClean="0"/>
              <a:t>1.</a:t>
            </a:r>
            <a:r>
              <a:rPr lang="zh-CN" altLang="en-US" sz="1200" b="1" dirty="0" smtClean="0"/>
              <a:t>设计模式在软件工程中的地位</a:t>
            </a:r>
            <a:endParaRPr lang="en-US" altLang="zh-CN" sz="1200" b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设计思想</a:t>
            </a:r>
            <a:endParaRPr lang="en-US" altLang="zh-CN" sz="1200" b="1" dirty="0" smtClean="0"/>
          </a:p>
          <a:p>
            <a:r>
              <a:rPr lang="zh-CN" altLang="en-US" sz="1200" dirty="0" smtClean="0"/>
              <a:t>高内聚低耦合、基于抽象而非实现编程、多用组合少用继承</a:t>
            </a:r>
            <a:endParaRPr lang="en-US" altLang="zh-C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设计原则</a:t>
            </a:r>
            <a:endParaRPr lang="en-US" altLang="zh-CN" sz="1200" b="1" dirty="0" smtClean="0"/>
          </a:p>
          <a:p>
            <a:r>
              <a:rPr lang="en-US" altLang="zh-CN" sz="1200" dirty="0" smtClean="0"/>
              <a:t>SOLID</a:t>
            </a:r>
            <a:r>
              <a:rPr lang="zh-CN" altLang="en-US" sz="1200" dirty="0" smtClean="0"/>
              <a:t>原则、迪特米法则</a:t>
            </a:r>
            <a:endParaRPr lang="en-US" altLang="zh-C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设计模式</a:t>
            </a:r>
            <a:endParaRPr lang="en-US" altLang="zh-CN" sz="1200" b="1" dirty="0" smtClean="0"/>
          </a:p>
          <a:p>
            <a:r>
              <a:rPr lang="zh-CN" altLang="en-US" sz="1200" dirty="0" smtClean="0"/>
              <a:t>单例、代理、策略</a:t>
            </a:r>
            <a:endParaRPr lang="en-US" altLang="zh-CN" sz="1200" dirty="0" smtClean="0"/>
          </a:p>
          <a:p>
            <a:endParaRPr lang="en-US" altLang="zh-CN" sz="1200" dirty="0" smtClean="0"/>
          </a:p>
          <a:p>
            <a:r>
              <a:rPr lang="en-US" altLang="zh-CN" sz="1200" b="1" dirty="0" smtClean="0"/>
              <a:t>2.</a:t>
            </a:r>
            <a:r>
              <a:rPr lang="zh-CN" altLang="en-US" sz="1200" b="1" dirty="0" smtClean="0"/>
              <a:t>类比</a:t>
            </a:r>
            <a:endParaRPr lang="en-US" altLang="zh-CN" sz="1200" b="1" dirty="0"/>
          </a:p>
          <a:p>
            <a:r>
              <a:rPr lang="zh-CN" altLang="en-US" sz="1200" dirty="0" smtClean="0"/>
              <a:t>道 法 器</a:t>
            </a:r>
            <a:endParaRPr lang="en-US" altLang="zh-CN" sz="1200" dirty="0" smtClean="0"/>
          </a:p>
          <a:p>
            <a:r>
              <a:rPr lang="zh-CN" altLang="en-US" sz="1200" dirty="0" smtClean="0"/>
              <a:t>例：</a:t>
            </a:r>
            <a:endParaRPr lang="en-US" altLang="zh-CN" sz="1200" dirty="0" smtClean="0"/>
          </a:p>
          <a:p>
            <a:r>
              <a:rPr lang="zh-CN" altLang="en-US" sz="1200" dirty="0" smtClean="0"/>
              <a:t>厨房刀具：各式各样的刀具</a:t>
            </a:r>
            <a:endParaRPr lang="en-US" altLang="zh-CN" sz="1200" dirty="0" smtClean="0"/>
          </a:p>
          <a:p>
            <a:r>
              <a:rPr lang="zh-CN" altLang="en-US" sz="1200" dirty="0" smtClean="0"/>
              <a:t>奥运决赛： 林丹 </a:t>
            </a:r>
            <a:r>
              <a:rPr lang="en-US" altLang="zh-CN" sz="1200" dirty="0" smtClean="0"/>
              <a:t>vs </a:t>
            </a:r>
            <a:r>
              <a:rPr lang="zh-CN" altLang="en-US" sz="1200" dirty="0" smtClean="0"/>
              <a:t>李宗伟</a:t>
            </a:r>
            <a:endParaRPr lang="en-US" altLang="zh-CN" sz="1200" dirty="0" smtClean="0"/>
          </a:p>
          <a:p>
            <a:endParaRPr lang="en-US" altLang="zh-CN" sz="1200" dirty="0"/>
          </a:p>
          <a:p>
            <a:endParaRPr lang="en-US" altLang="zh-CN" sz="1200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000" dirty="0" smtClean="0"/>
              <a:t>探讨</a:t>
            </a:r>
            <a:r>
              <a:rPr lang="en-US" altLang="zh-CN" sz="2000" dirty="0" smtClean="0"/>
              <a:t>-</a:t>
            </a:r>
            <a:r>
              <a:rPr lang="zh-CN" altLang="en-US" sz="2000" dirty="0" smtClean="0"/>
              <a:t>模式地位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716" y="2338185"/>
            <a:ext cx="3431771" cy="34317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491" y="2338185"/>
            <a:ext cx="4073236" cy="281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737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en-US" altLang="zh-CN" sz="1200" b="1" dirty="0" smtClean="0"/>
              <a:t>1.</a:t>
            </a:r>
            <a:r>
              <a:rPr lang="zh-CN" altLang="en-US" sz="1200" b="1" dirty="0" smtClean="0"/>
              <a:t>应用场景</a:t>
            </a:r>
            <a:endParaRPr lang="en-US" altLang="zh-CN" sz="1200" b="1" dirty="0" smtClean="0"/>
          </a:p>
          <a:p>
            <a:r>
              <a:rPr lang="zh-CN" altLang="en-US" sz="1200" dirty="0" smtClean="0"/>
              <a:t>我们在做业务功能开发时，基本上都还要额外地做</a:t>
            </a:r>
            <a:r>
              <a:rPr lang="zh-CN" altLang="en-US" sz="1200" dirty="0"/>
              <a:t>非</a:t>
            </a:r>
            <a:r>
              <a:rPr lang="zh-CN" altLang="en-US" sz="1200" dirty="0" smtClean="0"/>
              <a:t>业务的</a:t>
            </a:r>
            <a:r>
              <a:rPr lang="zh-CN" altLang="en-US" sz="1200" dirty="0"/>
              <a:t>扩展性功能，</a:t>
            </a:r>
            <a:r>
              <a:rPr lang="zh-CN" altLang="en-US" sz="1200" dirty="0" smtClean="0"/>
              <a:t>例如：监控、统计、鉴权、限流、事务和日志等，</a:t>
            </a:r>
            <a:endParaRPr lang="en-US" altLang="zh-CN" sz="1200" dirty="0" smtClean="0"/>
          </a:p>
          <a:p>
            <a:r>
              <a:rPr lang="zh-CN" altLang="en-US" sz="1200" dirty="0" smtClean="0"/>
              <a:t>如果将这些扩展性功能的代码跟业务代码耦合在一起，那么业务代码</a:t>
            </a:r>
            <a:r>
              <a:rPr lang="zh-CN" altLang="en-US" sz="1200" dirty="0"/>
              <a:t>的</a:t>
            </a:r>
            <a:r>
              <a:rPr lang="zh-CN" altLang="en-US" sz="1200" dirty="0" smtClean="0"/>
              <a:t>独立性就不</a:t>
            </a:r>
            <a:r>
              <a:rPr lang="zh-CN" altLang="en-US" sz="1200" dirty="0"/>
              <a:t>强</a:t>
            </a:r>
            <a:r>
              <a:rPr lang="zh-CN" altLang="en-US" sz="1200" dirty="0" smtClean="0"/>
              <a:t>了，此时会造成业务代码的扩展性不好。</a:t>
            </a:r>
            <a:endParaRPr lang="en-US" altLang="zh-CN" sz="1200" dirty="0" smtClean="0"/>
          </a:p>
          <a:p>
            <a:endParaRPr lang="en-US" altLang="zh-CN" sz="1200" dirty="0" smtClean="0"/>
          </a:p>
          <a:p>
            <a:r>
              <a:rPr lang="en-US" altLang="zh-CN" sz="1200" b="1" dirty="0" smtClean="0"/>
              <a:t>2.</a:t>
            </a:r>
            <a:r>
              <a:rPr lang="zh-CN" altLang="en-US" sz="1200" b="1" dirty="0" smtClean="0"/>
              <a:t>概念定义</a:t>
            </a:r>
            <a:endParaRPr lang="en-US" altLang="zh-CN" sz="1200" b="1" dirty="0" smtClean="0"/>
          </a:p>
          <a:p>
            <a:r>
              <a:rPr lang="zh-CN" altLang="en-US" sz="1200" dirty="0" smtClean="0"/>
              <a:t>在不改变</a:t>
            </a:r>
            <a:r>
              <a:rPr lang="zh-CN" altLang="en-US" sz="1200" b="1" dirty="0" smtClean="0"/>
              <a:t>原始类</a:t>
            </a:r>
            <a:r>
              <a:rPr lang="zh-CN" altLang="en-US" sz="1200" dirty="0" smtClean="0"/>
              <a:t>的情况下，通过引入</a:t>
            </a:r>
            <a:r>
              <a:rPr lang="zh-CN" altLang="en-US" sz="1200" b="1" dirty="0" smtClean="0"/>
              <a:t>代理类</a:t>
            </a:r>
            <a:r>
              <a:rPr lang="zh-CN" altLang="en-US" sz="1200" dirty="0" smtClean="0"/>
              <a:t>来给原始</a:t>
            </a:r>
            <a:r>
              <a:rPr lang="zh-CN" altLang="en-US" sz="1200" dirty="0"/>
              <a:t>类进行功能</a:t>
            </a:r>
            <a:r>
              <a:rPr lang="zh-CN" altLang="en-US" sz="1200" b="1" dirty="0" smtClean="0"/>
              <a:t>扩展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原始类</a:t>
            </a:r>
            <a:endParaRPr lang="en-US" altLang="zh-CN" sz="1200" b="1" dirty="0" smtClean="0"/>
          </a:p>
          <a:p>
            <a:r>
              <a:rPr lang="zh-CN" altLang="en-US" sz="1200" dirty="0" smtClean="0"/>
              <a:t>业务类</a:t>
            </a:r>
            <a:endParaRPr lang="en-US" altLang="zh-C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扩展类</a:t>
            </a:r>
            <a:endParaRPr lang="en-US" altLang="zh-CN" sz="1200" b="1" dirty="0" smtClean="0"/>
          </a:p>
          <a:p>
            <a:r>
              <a:rPr lang="zh-CN" altLang="en-US" sz="1200" dirty="0" smtClean="0"/>
              <a:t>非业务性的功能扩展类</a:t>
            </a:r>
            <a:endParaRPr lang="en-US" altLang="zh-C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代理类</a:t>
            </a:r>
            <a:endParaRPr lang="en-US" altLang="zh-CN" sz="1200" b="1" dirty="0" smtClean="0"/>
          </a:p>
          <a:p>
            <a:r>
              <a:rPr lang="zh-CN" altLang="en-US" sz="1200" dirty="0" smtClean="0"/>
              <a:t>给业务类和扩展类的通信牵线搭桥</a:t>
            </a:r>
            <a:endParaRPr lang="en-US" altLang="zh-CN" sz="1200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000" dirty="0" smtClean="0"/>
              <a:t>结构型</a:t>
            </a:r>
            <a:r>
              <a:rPr lang="en-US" altLang="zh-CN" sz="2000" dirty="0" smtClean="0"/>
              <a:t>1-</a:t>
            </a:r>
            <a:r>
              <a:rPr lang="zh-CN" altLang="en-US" sz="2000" dirty="0" smtClean="0"/>
              <a:t>代理模式</a:t>
            </a:r>
            <a:r>
              <a:rPr lang="en-US" altLang="zh-CN" sz="2000" dirty="0" smtClean="0"/>
              <a:t>1-</a:t>
            </a:r>
            <a:r>
              <a:rPr lang="zh-CN" altLang="en-US" sz="2000" dirty="0" smtClean="0"/>
              <a:t>场景和定义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2777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en-US" altLang="zh-CN" sz="1200" b="1" dirty="0" smtClean="0"/>
              <a:t>3.</a:t>
            </a:r>
            <a:r>
              <a:rPr lang="zh-CN" altLang="en-US" sz="1200" b="1" dirty="0" smtClean="0"/>
              <a:t>技术实现</a:t>
            </a:r>
            <a:endParaRPr lang="en-US" altLang="zh-CN" sz="1200" b="1" dirty="0" smtClean="0"/>
          </a:p>
          <a:p>
            <a:r>
              <a:rPr lang="en-US" altLang="zh-CN" sz="1200" b="1" dirty="0" smtClean="0"/>
              <a:t>1</a:t>
            </a:r>
            <a:r>
              <a:rPr lang="zh-CN" altLang="en-US" sz="1200" b="1" dirty="0" smtClean="0"/>
              <a:t>）模式分类</a:t>
            </a:r>
            <a:endParaRPr lang="en-US" altLang="zh-CN" sz="1200" b="1" dirty="0" smtClean="0"/>
          </a:p>
          <a:p>
            <a:r>
              <a:rPr lang="zh-CN" altLang="en-US" sz="1200" dirty="0"/>
              <a:t>根据代理类的创建时机不同，代理模式可分为：</a:t>
            </a:r>
            <a:endParaRPr lang="en-US" altLang="zh-CN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静态代理</a:t>
            </a:r>
            <a:endParaRPr lang="en-US" altLang="zh-CN" sz="1200" b="1" dirty="0" smtClean="0"/>
          </a:p>
          <a:p>
            <a:r>
              <a:rPr lang="zh-CN" altLang="en-US" sz="1200" dirty="0" smtClean="0"/>
              <a:t>程序员或工具（</a:t>
            </a:r>
            <a:r>
              <a:rPr lang="en-US" altLang="zh-CN" sz="1200" dirty="0" smtClean="0"/>
              <a:t>AOP</a:t>
            </a:r>
            <a:r>
              <a:rPr lang="zh-CN" altLang="en-US" sz="1200" dirty="0" smtClean="0"/>
              <a:t>插桩）在程序运行前创建代理类，可采用组合或继承两种方式实现。</a:t>
            </a:r>
            <a:endParaRPr lang="en-US" altLang="zh-C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动态代理</a:t>
            </a:r>
            <a:endParaRPr lang="en-US" altLang="zh-CN" sz="1200" b="1" dirty="0" smtClean="0"/>
          </a:p>
          <a:p>
            <a:r>
              <a:rPr lang="zh-CN" altLang="en-US" sz="1200" dirty="0" smtClean="0"/>
              <a:t>程序在运行时创建代理类</a:t>
            </a:r>
            <a:endParaRPr lang="en-US" altLang="zh-CN" sz="1200" dirty="0" smtClean="0"/>
          </a:p>
          <a:p>
            <a:r>
              <a:rPr lang="en-US" altLang="zh-CN" sz="1200" b="1" dirty="0" smtClean="0"/>
              <a:t>2</a:t>
            </a:r>
            <a:r>
              <a:rPr lang="zh-CN" altLang="en-US" sz="1200" b="1" dirty="0" smtClean="0"/>
              <a:t>）实现方式比较</a:t>
            </a:r>
            <a:endParaRPr lang="en-US" altLang="zh-CN" sz="1200" b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静态代理</a:t>
            </a:r>
            <a:endParaRPr lang="en-US" altLang="zh-CN" sz="1200" b="1" dirty="0" smtClean="0"/>
          </a:p>
          <a:p>
            <a:r>
              <a:rPr lang="zh-CN" altLang="en-US" sz="1200" dirty="0" smtClean="0"/>
              <a:t>如果业务类较多，那么需要创建的代理</a:t>
            </a:r>
            <a:r>
              <a:rPr lang="zh-CN" altLang="en-US" sz="1200" dirty="0"/>
              <a:t>类同样</a:t>
            </a:r>
            <a:r>
              <a:rPr lang="zh-CN" altLang="en-US" sz="1200" dirty="0" smtClean="0"/>
              <a:t>也会</a:t>
            </a:r>
            <a:r>
              <a:rPr lang="zh-CN" altLang="en-US" sz="1200" dirty="0"/>
              <a:t>较多</a:t>
            </a:r>
            <a:r>
              <a:rPr lang="zh-CN" altLang="en-US" sz="1200" dirty="0" smtClean="0"/>
              <a:t>，此时会导致类的总数量暴增。</a:t>
            </a:r>
            <a:endParaRPr lang="en-US" altLang="zh-CN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动态代理</a:t>
            </a:r>
            <a:endParaRPr lang="en-US" altLang="zh-CN" sz="1200" b="1" dirty="0" smtClean="0"/>
          </a:p>
          <a:p>
            <a:r>
              <a:rPr lang="zh-CN" altLang="en-US" sz="1200" dirty="0" smtClean="0"/>
              <a:t>在运行时，根据</a:t>
            </a:r>
            <a:r>
              <a:rPr lang="zh-CN" altLang="en-US" sz="1200" dirty="0"/>
              <a:t>需要动态</a:t>
            </a:r>
            <a:r>
              <a:rPr lang="zh-CN" altLang="en-US" sz="1200" dirty="0" smtClean="0"/>
              <a:t>实时地创建代理类，但不同的实现方式，对</a:t>
            </a:r>
            <a:r>
              <a:rPr lang="zh-CN" altLang="en-US" sz="1200" dirty="0"/>
              <a:t>业务类</a:t>
            </a:r>
            <a:r>
              <a:rPr lang="zh-CN" altLang="en-US" sz="1200" dirty="0" smtClean="0"/>
              <a:t>有一定的要求：</a:t>
            </a:r>
            <a:endParaRPr lang="en-US" altLang="zh-CN" sz="1200" dirty="0" smtClean="0"/>
          </a:p>
          <a:p>
            <a:r>
              <a:rPr lang="en-US" altLang="zh-CN" sz="1200" dirty="0" smtClean="0"/>
              <a:t>a.</a:t>
            </a:r>
            <a:r>
              <a:rPr lang="zh-CN" altLang="en-US" sz="1200" dirty="0" smtClean="0"/>
              <a:t>通过</a:t>
            </a:r>
            <a:r>
              <a:rPr lang="en-US" altLang="zh-CN" sz="1200" dirty="0" smtClean="0"/>
              <a:t>JDK</a:t>
            </a:r>
            <a:r>
              <a:rPr lang="zh-CN" altLang="en-US" sz="1200" dirty="0" smtClean="0"/>
              <a:t>的反射机制来实现，此时要定义业务接口并且要求业务类要实现该接口。</a:t>
            </a:r>
            <a:endParaRPr lang="en-US" altLang="zh-CN" sz="1200" dirty="0" smtClean="0"/>
          </a:p>
          <a:p>
            <a:r>
              <a:rPr lang="en-US" altLang="zh-CN" sz="1200" dirty="0" smtClean="0"/>
              <a:t>b.</a:t>
            </a:r>
            <a:r>
              <a:rPr lang="zh-CN" altLang="en-US" sz="1200" dirty="0" smtClean="0"/>
              <a:t>通过</a:t>
            </a:r>
            <a:r>
              <a:rPr lang="en-US" altLang="zh-CN" sz="1200" dirty="0" smtClean="0"/>
              <a:t>CGLIB</a:t>
            </a:r>
            <a:r>
              <a:rPr lang="zh-CN" altLang="en-US" sz="1200" dirty="0" smtClean="0"/>
              <a:t>的类继承机制来实现，此时要求业务类不能定义成</a:t>
            </a:r>
            <a:r>
              <a:rPr lang="en-US" altLang="zh-CN" sz="1200" dirty="0" smtClean="0"/>
              <a:t>final</a:t>
            </a:r>
            <a:r>
              <a:rPr lang="zh-CN" altLang="en-US" sz="1200" dirty="0" smtClean="0"/>
              <a:t>类型，这个在</a:t>
            </a:r>
            <a:r>
              <a:rPr lang="en-US" altLang="zh-CN" sz="1200" dirty="0" smtClean="0"/>
              <a:t>Spring</a:t>
            </a:r>
            <a:r>
              <a:rPr lang="zh-CN" altLang="en-US" sz="1200" dirty="0" smtClean="0"/>
              <a:t>框架中使用较多。</a:t>
            </a:r>
            <a:endParaRPr lang="en-US" altLang="zh-CN" sz="1200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000" dirty="0" smtClean="0"/>
              <a:t>结构型</a:t>
            </a:r>
            <a:r>
              <a:rPr lang="en-US" altLang="zh-CN" sz="2000" dirty="0" smtClean="0"/>
              <a:t>1-</a:t>
            </a:r>
            <a:r>
              <a:rPr lang="zh-CN" altLang="en-US" sz="2000" dirty="0" smtClean="0"/>
              <a:t>代理模式</a:t>
            </a:r>
            <a:r>
              <a:rPr lang="en-US" altLang="zh-CN" sz="2000" dirty="0" smtClean="0"/>
              <a:t>2-</a:t>
            </a:r>
            <a:r>
              <a:rPr lang="zh-CN" altLang="en-US" sz="2000" dirty="0" smtClean="0"/>
              <a:t>技术实现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2667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en-US" altLang="zh-CN" sz="1200" b="1" dirty="0" smtClean="0"/>
              <a:t>4.</a:t>
            </a:r>
            <a:r>
              <a:rPr lang="zh-CN" altLang="en-US" sz="1200" b="1" dirty="0" smtClean="0"/>
              <a:t>案例分析</a:t>
            </a:r>
            <a:endParaRPr lang="en-US" altLang="zh-CN" sz="1200" b="1" dirty="0" smtClean="0"/>
          </a:p>
          <a:p>
            <a:r>
              <a:rPr lang="zh-CN" altLang="en-US" sz="1000" dirty="0" smtClean="0"/>
              <a:t>现在的程序一般都有用户注册、登录等相关功能，我们</a:t>
            </a:r>
            <a:r>
              <a:rPr lang="zh-CN" altLang="en-US" sz="1000" dirty="0"/>
              <a:t>在开发用户</a:t>
            </a:r>
            <a:r>
              <a:rPr lang="zh-CN" altLang="en-US" sz="1000" dirty="0" smtClean="0"/>
              <a:t>业务</a:t>
            </a:r>
            <a:endParaRPr lang="en-US" altLang="zh-CN" sz="1000" dirty="0" smtClean="0"/>
          </a:p>
          <a:p>
            <a:r>
              <a:rPr lang="zh-CN" altLang="en-US" sz="1000" dirty="0" smtClean="0"/>
              <a:t>接口时还要额外对该接口进行监控。</a:t>
            </a:r>
            <a:endParaRPr lang="en-US" altLang="zh-CN" sz="1000" dirty="0" smtClean="0"/>
          </a:p>
          <a:p>
            <a:r>
              <a:rPr lang="zh-CN" altLang="en-US" sz="1000" dirty="0" smtClean="0"/>
              <a:t>例如：接口访问日志记录、接口访问量统计和接口响应速度监控。</a:t>
            </a:r>
            <a:endParaRPr lang="en-US" altLang="zh-CN" sz="1000" dirty="0" smtClean="0"/>
          </a:p>
          <a:p>
            <a:r>
              <a:rPr lang="en-US" altLang="zh-CN" sz="1200" b="1" dirty="0" smtClean="0"/>
              <a:t>1</a:t>
            </a:r>
            <a:r>
              <a:rPr lang="zh-CN" altLang="en-US" sz="1200" b="1" dirty="0"/>
              <a:t>）实现分析（静态代理方式）</a:t>
            </a:r>
            <a:endParaRPr lang="en-US" altLang="zh-CN" sz="1200" b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b="1" dirty="0" smtClean="0"/>
              <a:t>业务类</a:t>
            </a:r>
            <a:endParaRPr lang="en-US" altLang="zh-CN" sz="1000" b="1" dirty="0" smtClean="0"/>
          </a:p>
          <a:p>
            <a:r>
              <a:rPr lang="zh-CN" altLang="en-US" sz="1000" dirty="0" smtClean="0"/>
              <a:t>实现用户注册</a:t>
            </a:r>
            <a:r>
              <a:rPr lang="zh-CN" altLang="en-US" sz="1000" dirty="0"/>
              <a:t>、登录和</a:t>
            </a:r>
            <a:r>
              <a:rPr lang="zh-CN" altLang="en-US" sz="1000" dirty="0" smtClean="0"/>
              <a:t>退出等功能。</a:t>
            </a:r>
            <a:endParaRPr lang="en-US" altLang="zh-CN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b="1" dirty="0" smtClean="0"/>
              <a:t>扩展类</a:t>
            </a:r>
            <a:endParaRPr lang="en-US" altLang="zh-CN" sz="1000" b="1" dirty="0" smtClean="0"/>
          </a:p>
          <a:p>
            <a:r>
              <a:rPr lang="zh-CN" altLang="en-US" sz="1000" dirty="0" smtClean="0"/>
              <a:t>实现接口访问日志记录、接口访问量统计和接口响应速度监控等功能。</a:t>
            </a:r>
            <a:endParaRPr lang="en-US" altLang="zh-CN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b="1" dirty="0" smtClean="0"/>
              <a:t>代理类</a:t>
            </a:r>
            <a:endParaRPr lang="en-US" altLang="zh-CN" sz="1000" b="1" dirty="0" smtClean="0"/>
          </a:p>
          <a:p>
            <a:r>
              <a:rPr lang="zh-CN" altLang="en-US" sz="1000" dirty="0" smtClean="0"/>
              <a:t>将业务类功能和扩展类功能通过组合的方式进行关联。</a:t>
            </a:r>
            <a:endParaRPr lang="en-US" altLang="zh-CN" sz="1000" dirty="0" smtClean="0"/>
          </a:p>
          <a:p>
            <a:r>
              <a:rPr lang="en-US" altLang="zh-CN" sz="1200" b="1" dirty="0" smtClean="0"/>
              <a:t>2</a:t>
            </a:r>
            <a:r>
              <a:rPr lang="zh-CN" altLang="en-US" sz="1200" b="1" dirty="0" smtClean="0"/>
              <a:t>）类图 </a:t>
            </a:r>
            <a:endParaRPr lang="en-US" altLang="zh-CN" sz="1200" b="1" dirty="0" smtClean="0"/>
          </a:p>
          <a:p>
            <a:r>
              <a:rPr lang="zh-CN" altLang="en-US" sz="1000" b="1" dirty="0" smtClean="0"/>
              <a:t>业务类：</a:t>
            </a:r>
            <a:r>
              <a:rPr lang="en-US" altLang="zh-CN" sz="1000" b="1" dirty="0" err="1" smtClean="0"/>
              <a:t>Iuser</a:t>
            </a:r>
            <a:r>
              <a:rPr lang="en-US" altLang="zh-CN" sz="1000" b="1" dirty="0" smtClean="0"/>
              <a:t> </a:t>
            </a:r>
            <a:r>
              <a:rPr lang="en-US" altLang="zh-CN" sz="1000" b="1" dirty="0" err="1" smtClean="0"/>
              <a:t>UserImpl</a:t>
            </a:r>
            <a:endParaRPr lang="en-US" altLang="zh-CN" sz="1000" b="1" dirty="0" smtClean="0"/>
          </a:p>
          <a:p>
            <a:r>
              <a:rPr lang="zh-CN" altLang="en-US" sz="1000" b="1" dirty="0" smtClean="0"/>
              <a:t>扩展类：</a:t>
            </a:r>
            <a:r>
              <a:rPr lang="en-US" altLang="zh-CN" sz="1000" b="1" dirty="0" smtClean="0"/>
              <a:t>Monitor</a:t>
            </a:r>
          </a:p>
          <a:p>
            <a:r>
              <a:rPr lang="zh-CN" altLang="en-US" sz="1000" b="1" dirty="0" smtClean="0"/>
              <a:t>代理类：</a:t>
            </a:r>
            <a:r>
              <a:rPr lang="en-US" altLang="zh-CN" sz="1000" b="1" dirty="0" err="1" smtClean="0"/>
              <a:t>UserProxy</a:t>
            </a:r>
            <a:endParaRPr lang="en-US" altLang="zh-CN" sz="1000" b="1" dirty="0" smtClean="0"/>
          </a:p>
          <a:p>
            <a:endParaRPr lang="en-US" altLang="zh-CN" sz="1200" b="1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000" dirty="0" smtClean="0"/>
              <a:t>结构型</a:t>
            </a:r>
            <a:r>
              <a:rPr lang="en-US" altLang="zh-CN" sz="2000" dirty="0" smtClean="0"/>
              <a:t>1-</a:t>
            </a:r>
            <a:r>
              <a:rPr lang="zh-CN" altLang="en-US" sz="2000" dirty="0" smtClean="0"/>
              <a:t>代理模式</a:t>
            </a:r>
            <a:r>
              <a:rPr lang="en-US" altLang="zh-CN" sz="2000" dirty="0" smtClean="0"/>
              <a:t>3-</a:t>
            </a:r>
            <a:r>
              <a:rPr lang="zh-CN" altLang="en-US" sz="2000" dirty="0" smtClean="0"/>
              <a:t>案例分析</a:t>
            </a:r>
            <a:r>
              <a:rPr lang="en-US" altLang="zh-CN" sz="2000" dirty="0" smtClean="0"/>
              <a:t>-</a:t>
            </a:r>
            <a:r>
              <a:rPr lang="zh-CN" altLang="en-US" sz="2000" dirty="0" smtClean="0"/>
              <a:t>类图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900" y="1312150"/>
            <a:ext cx="6456416" cy="477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53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en-US" altLang="zh-CN" sz="1200" b="1" dirty="0" smtClean="0"/>
              <a:t>3</a:t>
            </a:r>
            <a:r>
              <a:rPr lang="zh-CN" altLang="en-US" sz="1200" b="1" dirty="0" smtClean="0"/>
              <a:t>）序列图</a:t>
            </a:r>
            <a:endParaRPr lang="en-US" altLang="zh-CN" sz="1200" b="1" dirty="0" smtClean="0"/>
          </a:p>
          <a:p>
            <a:r>
              <a:rPr lang="zh-CN" altLang="en-US" sz="1200" dirty="0" smtClean="0"/>
              <a:t>描述用户的</a:t>
            </a:r>
            <a:r>
              <a:rPr lang="zh-CN" altLang="en-US" sz="1200" dirty="0"/>
              <a:t>注册</a:t>
            </a:r>
            <a:r>
              <a:rPr lang="zh-CN" altLang="en-US" sz="1200" dirty="0" smtClean="0"/>
              <a:t>流程。</a:t>
            </a:r>
            <a:endParaRPr lang="en-US" altLang="zh-C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客户端</a:t>
            </a:r>
            <a:endParaRPr lang="en-US" altLang="zh-CN" sz="1200" dirty="0" smtClean="0"/>
          </a:p>
          <a:p>
            <a:r>
              <a:rPr lang="en-US" altLang="zh-CN" sz="1200" dirty="0" smtClean="0"/>
              <a:t>client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业务对象</a:t>
            </a:r>
            <a:endParaRPr lang="en-US" altLang="zh-CN" sz="1200" dirty="0" smtClean="0"/>
          </a:p>
          <a:p>
            <a:r>
              <a:rPr lang="en-US" altLang="zh-CN" sz="1200" dirty="0" err="1" smtClean="0"/>
              <a:t>userImpl</a:t>
            </a:r>
            <a:endParaRPr lang="en-US" altLang="zh-CN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扩展对象</a:t>
            </a:r>
            <a:endParaRPr lang="en-US" altLang="zh-CN" sz="1200" dirty="0" smtClean="0"/>
          </a:p>
          <a:p>
            <a:r>
              <a:rPr lang="en-US" altLang="zh-CN" sz="1200" dirty="0" smtClean="0"/>
              <a:t>monitor</a:t>
            </a:r>
            <a:endParaRPr lang="en-US" altLang="zh-CN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代理对象</a:t>
            </a:r>
            <a:endParaRPr lang="en-US" altLang="zh-CN" sz="1200" dirty="0" smtClean="0"/>
          </a:p>
          <a:p>
            <a:r>
              <a:rPr lang="en-US" altLang="zh-CN" sz="1200" dirty="0" err="1" smtClean="0"/>
              <a:t>userProxy</a:t>
            </a:r>
            <a:endParaRPr lang="en-US" altLang="zh-CN" sz="1200" dirty="0"/>
          </a:p>
          <a:p>
            <a:endParaRPr lang="en-US" altLang="zh-CN" sz="800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000" dirty="0" smtClean="0"/>
              <a:t>结构型</a:t>
            </a:r>
            <a:r>
              <a:rPr lang="en-US" altLang="zh-CN" sz="2000" dirty="0" smtClean="0"/>
              <a:t>1-</a:t>
            </a:r>
            <a:r>
              <a:rPr lang="zh-CN" altLang="en-US" sz="2000" dirty="0" smtClean="0"/>
              <a:t>代理模式</a:t>
            </a:r>
            <a:r>
              <a:rPr lang="en-US" altLang="zh-CN" sz="2000" dirty="0" smtClean="0"/>
              <a:t>4-</a:t>
            </a:r>
            <a:r>
              <a:rPr lang="zh-CN" altLang="en-US" sz="2000" dirty="0" smtClean="0"/>
              <a:t>案例分析</a:t>
            </a:r>
            <a:r>
              <a:rPr lang="en-US" altLang="zh-CN" sz="2000" dirty="0" smtClean="0"/>
              <a:t>-</a:t>
            </a:r>
            <a:r>
              <a:rPr lang="zh-CN" altLang="en-US" sz="2000" dirty="0" smtClean="0"/>
              <a:t>序列图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884" y="1587131"/>
            <a:ext cx="5987692" cy="451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82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en-US" altLang="zh-CN" sz="1200" b="1" dirty="0" smtClean="0"/>
              <a:t>1.</a:t>
            </a:r>
            <a:r>
              <a:rPr lang="zh-CN" altLang="en-US" sz="1200" b="1" dirty="0" smtClean="0"/>
              <a:t>应用场景</a:t>
            </a:r>
            <a:endParaRPr lang="en-US" altLang="zh-CN" sz="1200" b="1" dirty="0" smtClean="0"/>
          </a:p>
          <a:p>
            <a:r>
              <a:rPr lang="zh-CN" altLang="en-US" sz="1200" dirty="0"/>
              <a:t>在开发</a:t>
            </a:r>
            <a:r>
              <a:rPr lang="zh-CN" altLang="en-US" sz="1200" dirty="0" smtClean="0"/>
              <a:t>业务功能时，一般都会用到第三方</a:t>
            </a:r>
            <a:r>
              <a:rPr lang="en-US" altLang="zh-CN" sz="1200" dirty="0" err="1" smtClean="0"/>
              <a:t>sdk</a:t>
            </a:r>
            <a:r>
              <a:rPr lang="zh-CN" altLang="en-US" sz="1200" dirty="0" smtClean="0"/>
              <a:t>所提供的功能，就像我们公司无论监控还是视讯业务，一般都要依赖媒控那边提供的音视频</a:t>
            </a:r>
            <a:r>
              <a:rPr lang="en-US" altLang="zh-CN" sz="1200" dirty="0" err="1" smtClean="0"/>
              <a:t>sdk</a:t>
            </a:r>
            <a:r>
              <a:rPr lang="zh-CN" altLang="en-US" sz="1200" dirty="0" smtClean="0"/>
              <a:t>接口，</a:t>
            </a:r>
            <a:endParaRPr lang="en-US" altLang="zh-CN" sz="1200" dirty="0" smtClean="0"/>
          </a:p>
          <a:p>
            <a:r>
              <a:rPr lang="zh-CN" altLang="en-US" sz="1200" dirty="0" smtClean="0"/>
              <a:t>但这些第三方</a:t>
            </a:r>
            <a:r>
              <a:rPr lang="en-US" altLang="zh-CN" sz="1200" dirty="0" err="1" smtClean="0"/>
              <a:t>sdk</a:t>
            </a:r>
            <a:r>
              <a:rPr lang="zh-CN" altLang="en-US" sz="1200" dirty="0" smtClean="0"/>
              <a:t>的接口设计跟具体的业务规范不一定兼容，这时可能就需要有针对性地进行适配，以降低我们的业务代码对第三方</a:t>
            </a:r>
            <a:r>
              <a:rPr lang="en-US" altLang="zh-CN" sz="1200" dirty="0" err="1" smtClean="0"/>
              <a:t>sdk</a:t>
            </a:r>
            <a:r>
              <a:rPr lang="zh-CN" altLang="en-US" sz="1200" dirty="0" smtClean="0"/>
              <a:t>的过度依赖。</a:t>
            </a:r>
            <a:endParaRPr lang="en-US" altLang="zh-CN" sz="1200" dirty="0" smtClean="0"/>
          </a:p>
          <a:p>
            <a:r>
              <a:rPr lang="zh-CN" altLang="en-US" sz="1200" dirty="0" smtClean="0"/>
              <a:t>针对兼容性问题，例如：</a:t>
            </a:r>
            <a:endParaRPr lang="en-US" altLang="zh-C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接口的函数命名不符合业务的功能描述</a:t>
            </a:r>
            <a:endParaRPr lang="en-US" altLang="zh-C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接口的入参跟业务所能提供的参数不能完全匹配</a:t>
            </a:r>
            <a:endParaRPr lang="en-US" altLang="zh-C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接口的返回值类型跟业务所定义的类型不一致</a:t>
            </a:r>
            <a:endParaRPr lang="en-US" altLang="zh-CN" sz="1200" dirty="0" smtClean="0"/>
          </a:p>
          <a:p>
            <a:r>
              <a:rPr lang="en-US" altLang="zh-CN" sz="1200" b="1" dirty="0" smtClean="0"/>
              <a:t>2.</a:t>
            </a:r>
            <a:r>
              <a:rPr lang="zh-CN" altLang="en-US" sz="1200" b="1" dirty="0" smtClean="0"/>
              <a:t>概念定义</a:t>
            </a:r>
            <a:endParaRPr lang="en-US" altLang="zh-CN" sz="1200" b="1" dirty="0" smtClean="0"/>
          </a:p>
          <a:p>
            <a:r>
              <a:rPr lang="zh-CN" altLang="en-US" sz="1200" dirty="0" smtClean="0"/>
              <a:t>适配模式是要解决业务的接口定义和实现之间的不兼容（函数定义、数据格式）问题。</a:t>
            </a:r>
            <a:endParaRPr lang="en-US" altLang="zh-CN" sz="1200" dirty="0" smtClean="0"/>
          </a:p>
          <a:p>
            <a:r>
              <a:rPr lang="zh-CN" altLang="en-US" sz="1200" dirty="0" smtClean="0"/>
              <a:t>在</a:t>
            </a:r>
            <a:r>
              <a:rPr lang="zh-CN" altLang="en-US" sz="1200" dirty="0"/>
              <a:t>所依赖的外部接口不满足</a:t>
            </a:r>
            <a:r>
              <a:rPr lang="zh-CN" altLang="en-US" sz="1200" dirty="0" smtClean="0"/>
              <a:t>业务规范</a:t>
            </a:r>
            <a:r>
              <a:rPr lang="zh-CN" altLang="en-US" sz="1200" dirty="0"/>
              <a:t>的情况下，通过对外部接口的适配来进行规范的统一，</a:t>
            </a:r>
            <a:endParaRPr lang="en-US" altLang="zh-CN" sz="1200" dirty="0"/>
          </a:p>
          <a:p>
            <a:r>
              <a:rPr lang="zh-CN" altLang="en-US" sz="1200" dirty="0" smtClean="0"/>
              <a:t>从而可以提升</a:t>
            </a:r>
            <a:r>
              <a:rPr lang="zh-CN" altLang="en-US" sz="1200" dirty="0"/>
              <a:t>外部接口的易用性和隔离外部接口对业务本身造成的影响。</a:t>
            </a:r>
            <a:endParaRPr lang="en-US" altLang="zh-CN" sz="1200" dirty="0"/>
          </a:p>
          <a:p>
            <a:r>
              <a:rPr lang="zh-CN" altLang="en-US" sz="1200" dirty="0" smtClean="0"/>
              <a:t>例如：</a:t>
            </a:r>
            <a:endParaRPr lang="en-US" altLang="zh-C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兼容不同版本接口（老版本接口使用新版本实现）</a:t>
            </a:r>
            <a:endParaRPr lang="en-US" altLang="zh-C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让业务层来统一接口的定义，降低对外部系统的过度依赖</a:t>
            </a:r>
            <a:endParaRPr lang="en-US" altLang="zh-CN" sz="1200" dirty="0" smtClean="0"/>
          </a:p>
          <a:p>
            <a:endParaRPr lang="en-US" altLang="zh-CN" sz="1200" dirty="0" smtClean="0"/>
          </a:p>
          <a:p>
            <a:endParaRPr lang="zh-CN" altLang="en-US" sz="12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000" dirty="0" smtClean="0"/>
              <a:t>结构型</a:t>
            </a:r>
            <a:r>
              <a:rPr lang="en-US" altLang="zh-CN" sz="2000" dirty="0" smtClean="0"/>
              <a:t>2-</a:t>
            </a:r>
            <a:r>
              <a:rPr lang="zh-CN" altLang="en-US" sz="2000" dirty="0" smtClean="0"/>
              <a:t>适配器模式</a:t>
            </a:r>
            <a:r>
              <a:rPr lang="en-US" altLang="zh-CN" sz="2000" dirty="0" smtClean="0"/>
              <a:t>1-</a:t>
            </a:r>
            <a:r>
              <a:rPr lang="zh-CN" altLang="en-US" sz="2000" dirty="0" smtClean="0"/>
              <a:t>场景和定义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84284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en-US" altLang="zh-CN" sz="1200" b="1" dirty="0" smtClean="0"/>
              <a:t>3.</a:t>
            </a:r>
            <a:r>
              <a:rPr lang="zh-CN" altLang="en-US" sz="1200" b="1" dirty="0" smtClean="0"/>
              <a:t>技术实现</a:t>
            </a:r>
            <a:endParaRPr lang="en-US" altLang="zh-CN" sz="1200" b="1" dirty="0" smtClean="0"/>
          </a:p>
          <a:p>
            <a:r>
              <a:rPr lang="en-US" altLang="zh-CN" sz="1200" b="1" dirty="0" smtClean="0"/>
              <a:t>3-1</a:t>
            </a:r>
            <a:r>
              <a:rPr lang="zh-CN" altLang="en-US" sz="1200" b="1" dirty="0" smtClean="0"/>
              <a:t>）实现流程</a:t>
            </a:r>
            <a:endParaRPr lang="en-US" altLang="zh-CN" sz="1200" b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b="1" dirty="0" smtClean="0"/>
              <a:t>业务</a:t>
            </a:r>
            <a:r>
              <a:rPr lang="zh-CN" altLang="en-US" sz="1000" b="1" dirty="0"/>
              <a:t>类</a:t>
            </a:r>
          </a:p>
          <a:p>
            <a:r>
              <a:rPr lang="zh-CN" altLang="en-US" sz="1000" dirty="0" smtClean="0"/>
              <a:t>定义业务接口</a:t>
            </a:r>
            <a:endParaRPr lang="en-US" altLang="zh-CN" sz="1000" dirty="0"/>
          </a:p>
          <a:p>
            <a:r>
              <a:rPr lang="zh-CN" altLang="en-US" sz="1000" dirty="0" smtClean="0"/>
              <a:t>作为接口标准（命名、入参、出参）的提供者</a:t>
            </a:r>
            <a:endParaRPr lang="en-US" altLang="zh-CN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b="1" dirty="0"/>
              <a:t>功能</a:t>
            </a:r>
            <a:r>
              <a:rPr lang="zh-CN" altLang="en-US" sz="1000" b="1" dirty="0" smtClean="0"/>
              <a:t>类</a:t>
            </a:r>
            <a:endParaRPr lang="en-US" altLang="zh-CN" sz="1000" b="1" dirty="0" smtClean="0"/>
          </a:p>
          <a:p>
            <a:r>
              <a:rPr lang="zh-CN" altLang="en-US" sz="1000" dirty="0" smtClean="0"/>
              <a:t>需要适配的对象，它已经实现了特定的功能，就是说外部</a:t>
            </a:r>
            <a:r>
              <a:rPr lang="en-US" altLang="zh-CN" sz="1000" dirty="0" smtClean="0"/>
              <a:t>SDK</a:t>
            </a:r>
            <a:r>
              <a:rPr lang="zh-CN" altLang="en-US" sz="1000" dirty="0" smtClean="0"/>
              <a:t>在我们开发业务之前就已经完成了，这个</a:t>
            </a:r>
            <a:r>
              <a:rPr lang="en-US" altLang="zh-CN" sz="1000" dirty="0" smtClean="0"/>
              <a:t>SDK</a:t>
            </a:r>
            <a:r>
              <a:rPr lang="zh-CN" altLang="en-US" sz="1000" dirty="0" smtClean="0"/>
              <a:t>不是为我们的业务定制的。</a:t>
            </a:r>
            <a:endParaRPr lang="en-US" altLang="zh-CN" sz="1000" dirty="0" smtClean="0"/>
          </a:p>
          <a:p>
            <a:r>
              <a:rPr lang="zh-CN" altLang="en-US" sz="1000" dirty="0" smtClean="0"/>
              <a:t>功能</a:t>
            </a:r>
            <a:r>
              <a:rPr lang="zh-CN" altLang="en-US" sz="1000" dirty="0"/>
              <a:t>类</a:t>
            </a:r>
            <a:r>
              <a:rPr lang="en-US" altLang="zh-CN" sz="1000" dirty="0"/>
              <a:t>1</a:t>
            </a:r>
            <a:r>
              <a:rPr lang="zh-CN" altLang="en-US" sz="1000" dirty="0"/>
              <a:t>、功能类</a:t>
            </a:r>
            <a:r>
              <a:rPr lang="en-US" altLang="zh-CN" sz="1000" dirty="0" smtClean="0"/>
              <a:t>2</a:t>
            </a:r>
            <a:r>
              <a:rPr lang="zh-CN" altLang="en-US" sz="1000" dirty="0" smtClean="0"/>
              <a:t>、</a:t>
            </a:r>
            <a:r>
              <a:rPr lang="en-US" altLang="zh-CN" sz="1000" dirty="0" smtClean="0"/>
              <a:t>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b="1" dirty="0"/>
              <a:t>适配</a:t>
            </a:r>
            <a:r>
              <a:rPr lang="zh-CN" altLang="en-US" sz="1000" b="1" dirty="0" smtClean="0"/>
              <a:t>类</a:t>
            </a:r>
            <a:endParaRPr lang="en-US" altLang="zh-CN" sz="1000" b="1" dirty="0" smtClean="0"/>
          </a:p>
          <a:p>
            <a:r>
              <a:rPr lang="zh-CN" altLang="en-US" sz="1000" dirty="0" smtClean="0"/>
              <a:t>实现业务类所定义的业务接口。</a:t>
            </a:r>
          </a:p>
          <a:p>
            <a:r>
              <a:rPr lang="zh-CN" altLang="en-US" sz="1000" dirty="0" smtClean="0"/>
              <a:t>组合利用</a:t>
            </a:r>
            <a:r>
              <a:rPr lang="zh-CN" altLang="en-US" sz="1000" b="1" dirty="0" smtClean="0"/>
              <a:t>功能类</a:t>
            </a:r>
            <a:r>
              <a:rPr lang="zh-CN" altLang="en-US" sz="1000" dirty="0" smtClean="0"/>
              <a:t>所提供的功能来实现业务需求。</a:t>
            </a:r>
          </a:p>
          <a:p>
            <a:r>
              <a:rPr lang="en-US" altLang="zh-CN" sz="1200" b="1" dirty="0" smtClean="0"/>
              <a:t>3-2</a:t>
            </a:r>
            <a:r>
              <a:rPr lang="zh-CN" altLang="en-US" sz="1200" b="1" dirty="0" smtClean="0"/>
              <a:t>）模式分类</a:t>
            </a:r>
            <a:endParaRPr lang="en-US" altLang="zh-CN" sz="1200" b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b="1" dirty="0"/>
              <a:t>类适配器</a:t>
            </a:r>
            <a:endParaRPr lang="en-US" altLang="zh-CN" sz="1000" b="1" dirty="0"/>
          </a:p>
          <a:p>
            <a:r>
              <a:rPr lang="zh-CN" altLang="en-US" sz="1000" dirty="0"/>
              <a:t>需要适配的接口</a:t>
            </a:r>
            <a:r>
              <a:rPr lang="zh-CN" altLang="en-US" sz="1000" dirty="0" smtClean="0"/>
              <a:t>数量较少</a:t>
            </a:r>
            <a:r>
              <a:rPr lang="zh-CN" altLang="en-US" sz="1000" dirty="0"/>
              <a:t>，通过继承关系来实现。</a:t>
            </a:r>
            <a:endParaRPr lang="en-US" altLang="zh-CN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b="1" dirty="0"/>
              <a:t>对象适配器</a:t>
            </a:r>
            <a:endParaRPr lang="en-US" altLang="zh-CN" sz="1000" b="1" dirty="0"/>
          </a:p>
          <a:p>
            <a:r>
              <a:rPr lang="zh-CN" altLang="en-US" sz="1000" dirty="0"/>
              <a:t>需要适配的接口</a:t>
            </a:r>
            <a:r>
              <a:rPr lang="zh-CN" altLang="en-US" sz="1000" dirty="0" smtClean="0"/>
              <a:t>数量较多</a:t>
            </a:r>
            <a:r>
              <a:rPr lang="zh-CN" altLang="en-US" sz="1000" dirty="0"/>
              <a:t>，通过组合关系来实现。</a:t>
            </a:r>
            <a:endParaRPr lang="en-US" altLang="zh-CN" sz="1000" dirty="0"/>
          </a:p>
          <a:p>
            <a:endParaRPr lang="en-US" altLang="zh-CN" sz="1200" dirty="0"/>
          </a:p>
          <a:p>
            <a:endParaRPr lang="zh-CN" altLang="en-US" sz="12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000" dirty="0" smtClean="0"/>
              <a:t>结构型</a:t>
            </a:r>
            <a:r>
              <a:rPr lang="en-US" altLang="zh-CN" sz="2000" dirty="0" smtClean="0"/>
              <a:t>2-</a:t>
            </a:r>
            <a:r>
              <a:rPr lang="zh-CN" altLang="en-US" sz="2000" dirty="0" smtClean="0"/>
              <a:t>适配器模式</a:t>
            </a:r>
            <a:r>
              <a:rPr lang="en-US" altLang="zh-CN" sz="2000" dirty="0" smtClean="0"/>
              <a:t>2-</a:t>
            </a:r>
            <a:r>
              <a:rPr lang="zh-CN" altLang="en-US" sz="2000" dirty="0" smtClean="0"/>
              <a:t>技术实现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663756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1200" b="1" dirty="0" smtClean="0"/>
              <a:t>4</a:t>
            </a:r>
            <a:r>
              <a:rPr lang="en-US" altLang="zh-CN" sz="1200" b="1" dirty="0"/>
              <a:t>.</a:t>
            </a:r>
            <a:r>
              <a:rPr lang="zh-CN" altLang="en-US" sz="1200" b="1" dirty="0"/>
              <a:t>案例</a:t>
            </a:r>
            <a:r>
              <a:rPr lang="zh-CN" altLang="en-US" sz="1200" b="1" dirty="0" smtClean="0"/>
              <a:t>分析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描述：在用户注册时，程序需要对用户名做</a:t>
            </a:r>
            <a:r>
              <a:rPr lang="zh-CN" altLang="en-US" sz="1200" dirty="0"/>
              <a:t>规则</a:t>
            </a:r>
            <a:r>
              <a:rPr lang="zh-CN" altLang="en-US" sz="1200" dirty="0" smtClean="0"/>
              <a:t>校验，看是否符合程序要求。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规则包括：</a:t>
            </a:r>
            <a:endParaRPr lang="en-US" altLang="zh-CN" sz="1200" dirty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规范性检查，是否包含特殊字符。</a:t>
            </a:r>
            <a:endParaRPr lang="en-US" altLang="zh-CN" sz="1200" dirty="0" smtClean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合法性检查，是否符合法律法规。</a:t>
            </a:r>
            <a:endParaRPr lang="en-US" altLang="zh-CN" sz="1200" dirty="0" smtClean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可用性检查，是否已被注册。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en-US" altLang="zh-CN" sz="1200" b="1" dirty="0" smtClean="0"/>
              <a:t>1</a:t>
            </a:r>
            <a:r>
              <a:rPr lang="zh-CN" altLang="en-US" sz="1200" b="1" dirty="0" smtClean="0"/>
              <a:t>）类图</a:t>
            </a:r>
            <a:endParaRPr lang="en-US" altLang="zh-CN" sz="1200" b="1" dirty="0" smtClean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业务类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提供业务接口：</a:t>
            </a:r>
            <a:r>
              <a:rPr lang="en-US" altLang="zh-CN" sz="1200" dirty="0" err="1" smtClean="0"/>
              <a:t>IUsernameAvailable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具体业务类：</a:t>
            </a:r>
            <a:r>
              <a:rPr lang="en-US" altLang="zh-CN" sz="1200" dirty="0" smtClean="0"/>
              <a:t>User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功能类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第三方</a:t>
            </a:r>
            <a:r>
              <a:rPr lang="en-US" altLang="zh-CN" sz="1200" dirty="0" smtClean="0"/>
              <a:t>SDK</a:t>
            </a:r>
            <a:r>
              <a:rPr lang="zh-CN" altLang="en-US" sz="1200" dirty="0" smtClean="0"/>
              <a:t>提供：</a:t>
            </a:r>
            <a:r>
              <a:rPr lang="en-US" altLang="zh-CN" sz="1200" dirty="0" err="1" smtClean="0"/>
              <a:t>AvailableCheck</a:t>
            </a:r>
            <a:endParaRPr lang="en-US" altLang="zh-CN" sz="1200" dirty="0" smtClean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适配类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en-US" altLang="zh-CN" sz="1200" dirty="0" err="1" smtClean="0"/>
              <a:t>UsernameAvailableCheck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en-US" altLang="zh-CN" sz="1200" b="1" dirty="0" smtClean="0"/>
              <a:t>2</a:t>
            </a:r>
            <a:r>
              <a:rPr lang="zh-CN" altLang="en-US" sz="1200" b="1" dirty="0" smtClean="0"/>
              <a:t>）模式优化比较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zh-CN" altLang="en-US" sz="1200" b="1" dirty="0" smtClean="0"/>
              <a:t>使用模式前：</a:t>
            </a:r>
            <a:r>
              <a:rPr lang="en-US" altLang="zh-CN" sz="1200" dirty="0" smtClean="0"/>
              <a:t>User </a:t>
            </a:r>
            <a:r>
              <a:rPr lang="zh-CN" altLang="en-US" sz="1200" dirty="0" smtClean="0"/>
              <a:t>跟 </a:t>
            </a:r>
            <a:r>
              <a:rPr lang="en-US" altLang="zh-CN" sz="1200" dirty="0" err="1" smtClean="0"/>
              <a:t>AvailableCheck</a:t>
            </a:r>
            <a:r>
              <a:rPr lang="en-US" altLang="zh-CN" sz="1200" dirty="0" smtClean="0"/>
              <a:t> </a:t>
            </a:r>
            <a:r>
              <a:rPr lang="zh-CN" altLang="en-US" sz="1200" dirty="0" smtClean="0"/>
              <a:t>进行直接依赖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zh-CN" altLang="en-US" sz="1200" b="1" dirty="0" smtClean="0"/>
              <a:t>使用模式后：</a:t>
            </a:r>
            <a:r>
              <a:rPr lang="en-US" altLang="zh-CN" sz="1200" dirty="0" smtClean="0"/>
              <a:t>User</a:t>
            </a:r>
            <a:r>
              <a:rPr lang="zh-CN" altLang="en-US" sz="1200" dirty="0" smtClean="0"/>
              <a:t>通过</a:t>
            </a:r>
            <a:r>
              <a:rPr lang="en-US" altLang="zh-CN" sz="1200" dirty="0" err="1" smtClean="0"/>
              <a:t>UsernameAvailableCheck</a:t>
            </a:r>
            <a:r>
              <a:rPr lang="zh-CN" altLang="en-US" sz="1200" dirty="0" smtClean="0"/>
              <a:t>与</a:t>
            </a:r>
            <a:r>
              <a:rPr lang="en-US" altLang="zh-CN" sz="1200" dirty="0" err="1"/>
              <a:t>AvailableCheck</a:t>
            </a:r>
            <a:r>
              <a:rPr lang="en-US" altLang="zh-CN" sz="1200" dirty="0"/>
              <a:t> </a:t>
            </a:r>
            <a:r>
              <a:rPr lang="zh-CN" altLang="en-US" sz="1200" dirty="0" smtClean="0"/>
              <a:t>进行间接依赖</a:t>
            </a:r>
            <a:endParaRPr lang="en-US" altLang="zh-CN" sz="1200" dirty="0"/>
          </a:p>
          <a:p>
            <a:pPr>
              <a:lnSpc>
                <a:spcPct val="100000"/>
              </a:lnSpc>
            </a:pPr>
            <a:endParaRPr lang="en-US" altLang="zh-CN" sz="1200" b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000" dirty="0" smtClean="0"/>
              <a:t>结构型</a:t>
            </a:r>
            <a:r>
              <a:rPr lang="en-US" altLang="zh-CN" sz="2000" dirty="0" smtClean="0"/>
              <a:t>2-</a:t>
            </a:r>
            <a:r>
              <a:rPr lang="zh-CN" altLang="en-US" sz="2000" dirty="0" smtClean="0"/>
              <a:t>适配器模式</a:t>
            </a:r>
            <a:r>
              <a:rPr lang="en-US" altLang="zh-CN" sz="2000" dirty="0" smtClean="0"/>
              <a:t>3-</a:t>
            </a:r>
            <a:r>
              <a:rPr lang="zh-CN" altLang="en-US" sz="2000" dirty="0" smtClean="0"/>
              <a:t>案例分析</a:t>
            </a:r>
            <a:r>
              <a:rPr lang="en-US" altLang="zh-CN" sz="2000" dirty="0" smtClean="0"/>
              <a:t>-</a:t>
            </a:r>
            <a:r>
              <a:rPr lang="zh-CN" altLang="en-US" sz="2000" dirty="0" smtClean="0"/>
              <a:t>类图</a:t>
            </a:r>
            <a:endParaRPr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921" y="1406515"/>
            <a:ext cx="5676111" cy="458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406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en-US" altLang="zh-CN" sz="1200" b="1" dirty="0" smtClean="0"/>
              <a:t>2</a:t>
            </a:r>
            <a:r>
              <a:rPr lang="zh-CN" altLang="en-US" sz="1200" b="1" dirty="0" smtClean="0"/>
              <a:t>）序列图</a:t>
            </a:r>
            <a:endParaRPr lang="en-US" altLang="zh-CN" sz="1200" b="1" dirty="0" smtClean="0"/>
          </a:p>
          <a:p>
            <a:r>
              <a:rPr lang="zh-CN" altLang="en-US" sz="1200" dirty="0" smtClean="0"/>
              <a:t>描述：用户注册时的用户名合法性检查流程。</a:t>
            </a:r>
            <a:endParaRPr lang="en-US" altLang="zh-CN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业务对象</a:t>
            </a:r>
            <a:endParaRPr lang="en-US" altLang="zh-CN" sz="1200" b="1" dirty="0" smtClean="0"/>
          </a:p>
          <a:p>
            <a:r>
              <a:rPr lang="en-US" altLang="zh-CN" sz="1200" dirty="0" smtClean="0"/>
              <a:t>user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适配对象</a:t>
            </a:r>
            <a:endParaRPr lang="en-US" altLang="zh-CN" sz="1200" b="1" dirty="0" smtClean="0"/>
          </a:p>
          <a:p>
            <a:r>
              <a:rPr lang="en-US" altLang="zh-CN" sz="1200" dirty="0" err="1" smtClean="0"/>
              <a:t>usernameAvailableCheck</a:t>
            </a:r>
            <a:endParaRPr lang="en-US" altLang="zh-C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功能对象</a:t>
            </a:r>
            <a:endParaRPr lang="en-US" altLang="zh-CN" sz="1200" b="1" dirty="0" smtClean="0"/>
          </a:p>
          <a:p>
            <a:r>
              <a:rPr lang="en-US" altLang="zh-CN" sz="1200" dirty="0" err="1" smtClean="0"/>
              <a:t>avaiableCheck</a:t>
            </a:r>
            <a:endParaRPr lang="en-US" altLang="zh-CN" sz="1200" dirty="0" smtClean="0"/>
          </a:p>
          <a:p>
            <a:endParaRPr lang="en-US" altLang="zh-CN" sz="1200" b="1" dirty="0"/>
          </a:p>
          <a:p>
            <a:endParaRPr lang="en-US" altLang="zh-CN" sz="1200" b="1" dirty="0"/>
          </a:p>
          <a:p>
            <a:endParaRPr lang="zh-CN" altLang="en-US" sz="12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000" dirty="0" smtClean="0"/>
              <a:t>结构型</a:t>
            </a:r>
            <a:r>
              <a:rPr lang="en-US" altLang="zh-CN" sz="2000" dirty="0" smtClean="0"/>
              <a:t>2-</a:t>
            </a:r>
            <a:r>
              <a:rPr lang="zh-CN" altLang="en-US" sz="2000" dirty="0" smtClean="0"/>
              <a:t>适配器模式</a:t>
            </a:r>
            <a:r>
              <a:rPr lang="en-US" altLang="zh-CN" sz="2000" dirty="0" smtClean="0"/>
              <a:t>4-</a:t>
            </a:r>
            <a:r>
              <a:rPr lang="zh-CN" altLang="en-US" sz="2000" dirty="0" smtClean="0"/>
              <a:t>案例分析</a:t>
            </a:r>
            <a:r>
              <a:rPr lang="en-US" altLang="zh-CN" sz="2000" dirty="0" smtClean="0"/>
              <a:t>-</a:t>
            </a:r>
            <a:r>
              <a:rPr lang="zh-CN" altLang="en-US" sz="2000" dirty="0" smtClean="0"/>
              <a:t>序列图</a:t>
            </a:r>
            <a:endParaRPr lang="zh-CN" altLang="en-US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272" y="1310369"/>
            <a:ext cx="5655825" cy="490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204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en-US" altLang="zh-CN" sz="1200" b="1" dirty="0" smtClean="0"/>
              <a:t>5.</a:t>
            </a:r>
            <a:r>
              <a:rPr lang="zh-CN" altLang="en-US" sz="1200" b="1" dirty="0" smtClean="0"/>
              <a:t>模式比较</a:t>
            </a:r>
            <a:endParaRPr lang="en-US" altLang="zh-CN" sz="1200" b="1" dirty="0" smtClean="0"/>
          </a:p>
          <a:p>
            <a:r>
              <a:rPr lang="en-US" altLang="zh-CN" sz="1200" b="1" dirty="0" smtClean="0"/>
              <a:t>1</a:t>
            </a:r>
            <a:r>
              <a:rPr lang="zh-CN" altLang="en-US" sz="1200" b="1" dirty="0" smtClean="0"/>
              <a:t>）代理模式 </a:t>
            </a:r>
            <a:r>
              <a:rPr lang="en-US" altLang="zh-CN" sz="1200" b="1" dirty="0" smtClean="0"/>
              <a:t>VS </a:t>
            </a:r>
            <a:r>
              <a:rPr lang="zh-CN" altLang="en-US" sz="1200" b="1" dirty="0" smtClean="0"/>
              <a:t>适配器模式</a:t>
            </a:r>
            <a:endParaRPr lang="en-US" altLang="zh-CN" sz="1200" b="1" dirty="0" smtClean="0"/>
          </a:p>
          <a:p>
            <a:r>
              <a:rPr lang="zh-CN" altLang="en-US" sz="1200" dirty="0" smtClean="0"/>
              <a:t>在技术实现上两者比较相似，但它们之间有区别吗？</a:t>
            </a:r>
            <a:endParaRPr lang="en-US" altLang="zh-C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相似</a:t>
            </a:r>
            <a:r>
              <a:rPr lang="en-US" altLang="zh-CN" sz="1200" dirty="0" smtClean="0"/>
              <a:t/>
            </a:r>
            <a:br>
              <a:rPr lang="en-US" altLang="zh-CN" sz="1200" dirty="0" smtClean="0"/>
            </a:br>
            <a:r>
              <a:rPr lang="zh-CN" altLang="en-US" sz="1200" dirty="0" smtClean="0"/>
              <a:t>两者</a:t>
            </a:r>
            <a:r>
              <a:rPr lang="zh-CN" altLang="en-US" sz="1200" dirty="0"/>
              <a:t>从技术实现</a:t>
            </a:r>
            <a:r>
              <a:rPr lang="zh-CN" altLang="en-US" sz="1200" dirty="0" smtClean="0"/>
              <a:t>上都可以</a:t>
            </a:r>
            <a:r>
              <a:rPr lang="zh-CN" altLang="en-US" sz="1200" dirty="0"/>
              <a:t>统称为 </a:t>
            </a:r>
            <a:r>
              <a:rPr lang="en-US" altLang="zh-CN" sz="1200" dirty="0"/>
              <a:t>Wrapper</a:t>
            </a:r>
            <a:r>
              <a:rPr lang="zh-CN" altLang="en-US" sz="1200" dirty="0"/>
              <a:t>模式</a:t>
            </a:r>
            <a:r>
              <a:rPr lang="zh-CN" altLang="en-US" sz="1200" dirty="0" smtClean="0"/>
              <a:t>，都是通过</a:t>
            </a:r>
            <a:r>
              <a:rPr lang="en-US" altLang="zh-CN" sz="1200" dirty="0"/>
              <a:t>Wrapper</a:t>
            </a:r>
            <a:r>
              <a:rPr lang="zh-CN" altLang="en-US" sz="1200" dirty="0"/>
              <a:t>类对原始类进行二次封装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区别</a:t>
            </a:r>
            <a:endParaRPr lang="en-US" altLang="zh-CN" sz="1200" b="1" dirty="0" smtClean="0"/>
          </a:p>
          <a:p>
            <a:r>
              <a:rPr lang="zh-CN" altLang="en-US" sz="1200" dirty="0" smtClean="0"/>
              <a:t>代理模式：在</a:t>
            </a:r>
            <a:r>
              <a:rPr lang="zh-CN" altLang="en-US" sz="1200" b="1" dirty="0" smtClean="0"/>
              <a:t>业务类</a:t>
            </a:r>
            <a:r>
              <a:rPr lang="zh-CN" altLang="en-US" sz="1200" dirty="0" smtClean="0"/>
              <a:t>跟</a:t>
            </a:r>
            <a:r>
              <a:rPr lang="zh-CN" altLang="en-US" sz="1200" b="1" dirty="0" smtClean="0"/>
              <a:t>非业务类</a:t>
            </a:r>
            <a:r>
              <a:rPr lang="zh-CN" altLang="en-US" sz="1200" dirty="0" smtClean="0"/>
              <a:t>之间建立联系</a:t>
            </a:r>
            <a:endParaRPr lang="en-US" altLang="zh-CN" sz="1200" dirty="0" smtClean="0"/>
          </a:p>
          <a:p>
            <a:r>
              <a:rPr lang="zh-CN" altLang="en-US" sz="1200" dirty="0" smtClean="0"/>
              <a:t>适配器模式：在</a:t>
            </a:r>
            <a:r>
              <a:rPr lang="zh-CN" altLang="en-US" sz="1200" b="1" dirty="0" smtClean="0"/>
              <a:t>业务类</a:t>
            </a:r>
            <a:r>
              <a:rPr lang="zh-CN" altLang="en-US" sz="1200" dirty="0" smtClean="0"/>
              <a:t>的</a:t>
            </a:r>
            <a:r>
              <a:rPr lang="zh-CN" altLang="en-US" sz="1200" b="1" dirty="0" smtClean="0"/>
              <a:t>定义</a:t>
            </a:r>
            <a:r>
              <a:rPr lang="zh-CN" altLang="en-US" sz="1200" dirty="0" smtClean="0"/>
              <a:t>和</a:t>
            </a:r>
            <a:r>
              <a:rPr lang="zh-CN" altLang="en-US" sz="1200" b="1" dirty="0" smtClean="0"/>
              <a:t>实现</a:t>
            </a:r>
            <a:r>
              <a:rPr lang="zh-CN" altLang="en-US" sz="1200" dirty="0" smtClean="0"/>
              <a:t>之间建立联系，这个实现在业务定义之前就已经完成了，但不完全符合业务的规范，适配只是一种补救措施</a:t>
            </a:r>
            <a:endParaRPr lang="en-US" altLang="zh-CN" sz="1200" dirty="0" smtClean="0"/>
          </a:p>
          <a:p>
            <a:endParaRPr lang="en-US" altLang="zh-CN" sz="1200" dirty="0"/>
          </a:p>
          <a:p>
            <a:r>
              <a:rPr lang="en-US" altLang="zh-CN" sz="1200" b="1" dirty="0" smtClean="0"/>
              <a:t>6.</a:t>
            </a:r>
            <a:r>
              <a:rPr lang="zh-CN" altLang="en-US" sz="1200" b="1" dirty="0" smtClean="0"/>
              <a:t>适配器模式的优点</a:t>
            </a:r>
            <a:endParaRPr lang="en-US" altLang="zh-CN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/>
              <a:t>规范业务接口描述</a:t>
            </a:r>
            <a:endParaRPr lang="en-US" altLang="zh-CN" sz="1200" b="1" dirty="0"/>
          </a:p>
          <a:p>
            <a:r>
              <a:rPr lang="zh-CN" altLang="en-US" sz="1200" dirty="0"/>
              <a:t>业务接口不再直接依赖第三方功能库，从而业务接口</a:t>
            </a:r>
            <a:r>
              <a:rPr lang="zh-CN" altLang="en-US" sz="1200" dirty="0" smtClean="0"/>
              <a:t>的描述</a:t>
            </a:r>
            <a:r>
              <a:rPr lang="zh-CN" altLang="en-US" sz="1200" dirty="0"/>
              <a:t>可以独立定义。</a:t>
            </a:r>
            <a:endParaRPr lang="en-US" altLang="zh-CN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/>
              <a:t>降低</a:t>
            </a:r>
            <a:r>
              <a:rPr lang="zh-CN" altLang="en-US" sz="1200" b="1" dirty="0" smtClean="0"/>
              <a:t>对第三</a:t>
            </a:r>
            <a:r>
              <a:rPr lang="zh-CN" altLang="en-US" sz="1200" b="1" dirty="0"/>
              <a:t>方库的过度依赖</a:t>
            </a:r>
            <a:endParaRPr lang="en-US" altLang="zh-CN" sz="1200" b="1" dirty="0"/>
          </a:p>
          <a:p>
            <a:r>
              <a:rPr lang="zh-CN" altLang="en-US" sz="1200" dirty="0" smtClean="0"/>
              <a:t>因第三</a:t>
            </a:r>
            <a:r>
              <a:rPr lang="zh-CN" altLang="en-US" sz="1200" dirty="0"/>
              <a:t>方</a:t>
            </a:r>
            <a:r>
              <a:rPr lang="zh-CN" altLang="en-US" sz="1200" dirty="0" smtClean="0"/>
              <a:t>库被适</a:t>
            </a:r>
            <a:r>
              <a:rPr lang="zh-CN" altLang="en-US" sz="1200" dirty="0"/>
              <a:t>配类所</a:t>
            </a:r>
            <a:r>
              <a:rPr lang="zh-CN" altLang="en-US" sz="1200" dirty="0" smtClean="0"/>
              <a:t>控制，它没有</a:t>
            </a:r>
            <a:r>
              <a:rPr lang="zh-CN" altLang="en-US" sz="1200" dirty="0"/>
              <a:t>侵入</a:t>
            </a:r>
            <a:r>
              <a:rPr lang="zh-CN" altLang="en-US" sz="1200" dirty="0" smtClean="0"/>
              <a:t>到我们的整个</a:t>
            </a:r>
            <a:r>
              <a:rPr lang="zh-CN" altLang="en-US" sz="1200" dirty="0"/>
              <a:t>业务代码中</a:t>
            </a:r>
            <a:r>
              <a:rPr lang="zh-CN" altLang="en-US" sz="1200" dirty="0" smtClean="0"/>
              <a:t>，从而</a:t>
            </a:r>
            <a:r>
              <a:rPr lang="zh-CN" altLang="en-US" sz="1200" dirty="0"/>
              <a:t>在</a:t>
            </a:r>
            <a:r>
              <a:rPr lang="zh-CN" altLang="en-US" sz="1200" dirty="0" smtClean="0"/>
              <a:t>替换第三</a:t>
            </a:r>
            <a:r>
              <a:rPr lang="zh-CN" altLang="en-US" sz="1200" dirty="0"/>
              <a:t>方库</a:t>
            </a:r>
            <a:r>
              <a:rPr lang="zh-CN" altLang="en-US" sz="1200" dirty="0" smtClean="0"/>
              <a:t>时就会</a:t>
            </a:r>
            <a:r>
              <a:rPr lang="zh-CN" altLang="en-US" sz="1200" dirty="0"/>
              <a:t>较为</a:t>
            </a:r>
            <a:r>
              <a:rPr lang="zh-CN" altLang="en-US" sz="1200" dirty="0" smtClean="0"/>
              <a:t>灵活，从而也就提高了代码的可维护性。</a:t>
            </a:r>
            <a:endParaRPr lang="en-US" altLang="zh-CN" sz="1200" dirty="0"/>
          </a:p>
          <a:p>
            <a:endParaRPr lang="zh-CN" altLang="en-US" sz="1200" dirty="0"/>
          </a:p>
          <a:p>
            <a:endParaRPr lang="zh-CN" altLang="en-US" sz="12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000" dirty="0" smtClean="0"/>
              <a:t>结构型</a:t>
            </a:r>
            <a:r>
              <a:rPr lang="en-US" altLang="zh-CN" sz="2000" dirty="0" smtClean="0"/>
              <a:t>2-</a:t>
            </a:r>
            <a:r>
              <a:rPr lang="zh-CN" altLang="en-US" sz="2000" dirty="0" smtClean="0"/>
              <a:t>适配器模式</a:t>
            </a:r>
            <a:r>
              <a:rPr lang="en-US" altLang="zh-CN" sz="2000" dirty="0" smtClean="0"/>
              <a:t>5-</a:t>
            </a:r>
            <a:r>
              <a:rPr lang="zh-CN" altLang="en-US" sz="2000" dirty="0" smtClean="0"/>
              <a:t>模式比较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263988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en-US" altLang="zh-CN" sz="1200" b="1" dirty="0" smtClean="0"/>
              <a:t>1.</a:t>
            </a:r>
            <a:r>
              <a:rPr lang="zh-CN" altLang="en-US" sz="1200" b="1" dirty="0" smtClean="0"/>
              <a:t>应用场景</a:t>
            </a:r>
            <a:endParaRPr lang="en-US" altLang="zh-CN" sz="1200" b="1" dirty="0" smtClean="0"/>
          </a:p>
          <a:p>
            <a:r>
              <a:rPr lang="zh-CN" altLang="en-US" sz="1200" dirty="0" smtClean="0"/>
              <a:t>如果一</a:t>
            </a:r>
            <a:r>
              <a:rPr lang="zh-CN" altLang="en-US" sz="1200" dirty="0"/>
              <a:t>个</a:t>
            </a:r>
            <a:r>
              <a:rPr lang="zh-CN" altLang="en-US" sz="1200" dirty="0" smtClean="0"/>
              <a:t>业务功能存在</a:t>
            </a:r>
            <a:r>
              <a:rPr lang="zh-CN" altLang="en-US" sz="1200" dirty="0"/>
              <a:t>多</a:t>
            </a:r>
            <a:r>
              <a:rPr lang="zh-CN" altLang="en-US" sz="1200" dirty="0" smtClean="0"/>
              <a:t>个独立变化</a:t>
            </a:r>
            <a:r>
              <a:rPr lang="zh-CN" altLang="en-US" sz="1200" dirty="0"/>
              <a:t>的维</a:t>
            </a:r>
            <a:r>
              <a:rPr lang="zh-CN" altLang="en-US" sz="1200" dirty="0" smtClean="0"/>
              <a:t>度（维度概念，之前的工厂模式讲到过），可以将每个维度进行抽象来实现彼此的独立</a:t>
            </a:r>
            <a:r>
              <a:rPr lang="zh-CN" altLang="en-US" sz="1200" dirty="0"/>
              <a:t>发展</a:t>
            </a:r>
            <a:r>
              <a:rPr lang="zh-CN" altLang="en-US" sz="1200" dirty="0" smtClean="0"/>
              <a:t>，</a:t>
            </a:r>
            <a:endParaRPr lang="en-US" altLang="zh-CN" sz="1200" dirty="0" smtClean="0"/>
          </a:p>
          <a:p>
            <a:r>
              <a:rPr lang="zh-CN" altLang="en-US" sz="1200" dirty="0" smtClean="0"/>
              <a:t>然后再将各个维度通过组合</a:t>
            </a:r>
            <a:r>
              <a:rPr lang="zh-CN" altLang="en-US" sz="1200" dirty="0"/>
              <a:t>的方式进行</a:t>
            </a:r>
            <a:r>
              <a:rPr lang="zh-CN" altLang="en-US" sz="1200" dirty="0" smtClean="0"/>
              <a:t>合并，以此来共同实现具体的</a:t>
            </a:r>
            <a:r>
              <a:rPr lang="zh-CN" altLang="en-US" sz="1200" dirty="0"/>
              <a:t>业务功能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r>
              <a:rPr lang="zh-CN" altLang="en-US" sz="1200" dirty="0" smtClean="0"/>
              <a:t>举例：</a:t>
            </a:r>
            <a:endParaRPr lang="en-US" altLang="zh-CN" sz="1200" dirty="0" smtClean="0"/>
          </a:p>
          <a:p>
            <a:r>
              <a:rPr lang="zh-CN" altLang="en-US" sz="1200" dirty="0" smtClean="0"/>
              <a:t>假设我们通过程序来模拟</a:t>
            </a:r>
            <a:r>
              <a:rPr lang="zh-CN" altLang="en-US" sz="1200" b="1" dirty="0" smtClean="0"/>
              <a:t>布料</a:t>
            </a:r>
            <a:r>
              <a:rPr lang="zh-CN" altLang="en-US" sz="1200" dirty="0" smtClean="0"/>
              <a:t>的生产过程，因布料</a:t>
            </a:r>
            <a:r>
              <a:rPr lang="zh-CN" altLang="en-US" sz="1200" dirty="0"/>
              <a:t>具有“材料” （</a:t>
            </a:r>
            <a:r>
              <a:rPr lang="zh-CN" altLang="en-US" sz="1200" dirty="0" smtClean="0"/>
              <a:t>亚麻或尼龙</a:t>
            </a:r>
            <a:r>
              <a:rPr lang="zh-CN" altLang="en-US" sz="1200" dirty="0"/>
              <a:t>）和“颜色”（</a:t>
            </a:r>
            <a:r>
              <a:rPr lang="zh-CN" altLang="en-US" sz="1200" dirty="0" smtClean="0"/>
              <a:t>黑色或灰色）两个变化的维度，</a:t>
            </a:r>
            <a:endParaRPr lang="en-US" altLang="zh-CN" sz="1200" dirty="0" smtClean="0"/>
          </a:p>
          <a:p>
            <a:r>
              <a:rPr lang="zh-CN" altLang="en-US" sz="1200" dirty="0" smtClean="0"/>
              <a:t>此时可以将这两个</a:t>
            </a:r>
            <a:r>
              <a:rPr lang="zh-CN" altLang="en-US" sz="1200" dirty="0"/>
              <a:t>维度进行</a:t>
            </a:r>
            <a:r>
              <a:rPr lang="zh-CN" altLang="en-US" sz="1200" dirty="0" smtClean="0"/>
              <a:t>抽象来实现彼此的独立发展（例如：搞材料的搞材料，弄颜色的弄颜色），最终在生产具体布料时，</a:t>
            </a:r>
            <a:endParaRPr lang="en-US" altLang="zh-CN" sz="1200" dirty="0" smtClean="0"/>
          </a:p>
          <a:p>
            <a:r>
              <a:rPr lang="zh-CN" altLang="en-US" sz="1200" dirty="0" smtClean="0"/>
              <a:t>只要将特定</a:t>
            </a:r>
            <a:r>
              <a:rPr lang="zh-CN" altLang="en-US" sz="1200" dirty="0"/>
              <a:t>“材料” 的</a:t>
            </a:r>
            <a:r>
              <a:rPr lang="zh-CN" altLang="en-US" sz="1200" dirty="0" smtClean="0"/>
              <a:t>布组合上特定 “颜色”，就可以完成特定布料的生产了，这个也更符合现实中布料的生产流程。</a:t>
            </a:r>
            <a:endParaRPr lang="en-US" altLang="zh-CN" sz="1200" dirty="0" smtClean="0"/>
          </a:p>
          <a:p>
            <a:endParaRPr lang="en-US" altLang="zh-CN" sz="1200" dirty="0" smtClean="0"/>
          </a:p>
          <a:p>
            <a:r>
              <a:rPr lang="en-US" altLang="zh-CN" sz="1200" b="1" dirty="0" smtClean="0"/>
              <a:t>2.</a:t>
            </a:r>
            <a:r>
              <a:rPr lang="zh-CN" altLang="en-US" sz="1200" b="1" dirty="0" smtClean="0"/>
              <a:t>概念定义</a:t>
            </a:r>
            <a:endParaRPr lang="en-US" altLang="zh-CN" sz="1200" b="1" dirty="0" smtClean="0"/>
          </a:p>
          <a:p>
            <a:r>
              <a:rPr lang="zh-CN" altLang="en-US" sz="1200" dirty="0" smtClean="0"/>
              <a:t>桥接模式就是将</a:t>
            </a:r>
            <a:r>
              <a:rPr lang="zh-CN" altLang="en-US" sz="1200" b="1" dirty="0"/>
              <a:t>抽象</a:t>
            </a:r>
            <a:r>
              <a:rPr lang="zh-CN" altLang="en-US" sz="1200" dirty="0"/>
              <a:t>和</a:t>
            </a:r>
            <a:r>
              <a:rPr lang="zh-CN" altLang="en-US" sz="1200" b="1" dirty="0"/>
              <a:t>实现</a:t>
            </a:r>
            <a:r>
              <a:rPr lang="zh-CN" altLang="en-US" sz="1200" dirty="0"/>
              <a:t>解耦，让它们可以独立变化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r>
              <a:rPr lang="zh-CN" altLang="en-US" sz="1200" dirty="0" smtClean="0"/>
              <a:t>还以布料的生产流程来举例，布料就是材料</a:t>
            </a:r>
            <a:r>
              <a:rPr lang="en-US" altLang="zh-CN" sz="1200" dirty="0" smtClean="0"/>
              <a:t>+</a:t>
            </a:r>
            <a:r>
              <a:rPr lang="zh-CN" altLang="en-US" sz="1200" dirty="0" smtClean="0"/>
              <a:t>颜色：</a:t>
            </a:r>
            <a:endParaRPr lang="en-US" altLang="zh-CN" sz="1200" dirty="0"/>
          </a:p>
          <a:p>
            <a:r>
              <a:rPr lang="zh-CN" altLang="en-US" sz="1200" b="1" dirty="0" smtClean="0"/>
              <a:t>抽象</a:t>
            </a:r>
            <a:r>
              <a:rPr lang="zh-CN" altLang="en-US" sz="1200" dirty="0"/>
              <a:t>：“材料” 这个</a:t>
            </a:r>
            <a:r>
              <a:rPr lang="zh-CN" altLang="en-US" sz="1200" dirty="0" smtClean="0"/>
              <a:t>独立变化的维度，它起到一个</a:t>
            </a:r>
            <a:r>
              <a:rPr lang="zh-CN" altLang="en-US" sz="1200" b="1" dirty="0" smtClean="0"/>
              <a:t>“桥”</a:t>
            </a:r>
            <a:r>
              <a:rPr lang="zh-CN" altLang="en-US" sz="1200" dirty="0" smtClean="0"/>
              <a:t>的作用，需要的时候可以将“颜色”这个维度</a:t>
            </a:r>
            <a:r>
              <a:rPr lang="zh-CN" altLang="en-US" sz="1200" b="1" dirty="0" smtClean="0"/>
              <a:t>“接”</a:t>
            </a:r>
            <a:r>
              <a:rPr lang="zh-CN" altLang="en-US" sz="1200" dirty="0" smtClean="0"/>
              <a:t>进来。</a:t>
            </a:r>
            <a:endParaRPr lang="en-US" altLang="zh-CN" sz="1200" dirty="0" smtClean="0"/>
          </a:p>
          <a:p>
            <a:r>
              <a:rPr lang="zh-CN" altLang="en-US" sz="1200" b="1" dirty="0"/>
              <a:t>实现</a:t>
            </a:r>
            <a:r>
              <a:rPr lang="zh-CN" altLang="en-US" sz="1200" dirty="0"/>
              <a:t>：“颜色”这个</a:t>
            </a:r>
            <a:r>
              <a:rPr lang="zh-CN" altLang="en-US" sz="1200" dirty="0" smtClean="0"/>
              <a:t>独立变化的维度</a:t>
            </a:r>
            <a:endParaRPr lang="en-US" altLang="zh-CN" sz="1200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000" dirty="0" smtClean="0"/>
              <a:t>结构型</a:t>
            </a:r>
            <a:r>
              <a:rPr lang="en-US" altLang="zh-CN" sz="2000" dirty="0" smtClean="0"/>
              <a:t>3-</a:t>
            </a:r>
            <a:r>
              <a:rPr lang="zh-CN" altLang="en-US" sz="2000" dirty="0" smtClean="0"/>
              <a:t>桥接模式</a:t>
            </a:r>
            <a:r>
              <a:rPr lang="en-US" altLang="zh-CN" sz="2000" dirty="0" smtClean="0"/>
              <a:t>1-</a:t>
            </a:r>
            <a:r>
              <a:rPr lang="zh-CN" altLang="en-US" sz="2000" dirty="0" smtClean="0"/>
              <a:t>场景和概念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91370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3FD803-FFDB-4E52-A428-833B6036AD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面向对象</a:t>
            </a:r>
            <a:endParaRPr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FF6B6C4-3815-4E7D-A63C-9754999DA2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8A0DBD7-D910-47EE-86A8-D25653238E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|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18724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1000" b="1" dirty="0"/>
              <a:t>3.</a:t>
            </a:r>
            <a:r>
              <a:rPr lang="zh-CN" altLang="en-US" sz="1000" b="1" dirty="0"/>
              <a:t>技术实现</a:t>
            </a:r>
            <a:endParaRPr lang="en-US" altLang="zh-CN" sz="1000" b="1" dirty="0"/>
          </a:p>
          <a:p>
            <a:pPr>
              <a:lnSpc>
                <a:spcPct val="100000"/>
              </a:lnSpc>
            </a:pPr>
            <a:r>
              <a:rPr lang="zh-CN" altLang="en-US" sz="1000" dirty="0" smtClean="0"/>
              <a:t>我们知道</a:t>
            </a:r>
            <a:r>
              <a:rPr lang="zh-CN" altLang="en-US" sz="1000" b="1" dirty="0" smtClean="0"/>
              <a:t>桥接模式</a:t>
            </a:r>
            <a:r>
              <a:rPr lang="zh-CN" altLang="en-US" sz="1000" dirty="0" smtClean="0"/>
              <a:t>的定义为：将抽象和实现分开，让彼此可以独立变化。</a:t>
            </a:r>
            <a:endParaRPr lang="en-US" altLang="zh-CN" sz="1000" dirty="0" smtClean="0"/>
          </a:p>
          <a:p>
            <a:pPr>
              <a:lnSpc>
                <a:spcPct val="100000"/>
              </a:lnSpc>
            </a:pPr>
            <a:r>
              <a:rPr lang="zh-CN" altLang="en-US" sz="1000" b="1" dirty="0" smtClean="0"/>
              <a:t>抽象</a:t>
            </a:r>
            <a:r>
              <a:rPr lang="zh-CN" altLang="en-US" sz="1000" dirty="0" smtClean="0"/>
              <a:t>是一</a:t>
            </a:r>
            <a:r>
              <a:rPr lang="zh-CN" altLang="en-US" sz="1000" dirty="0"/>
              <a:t>个业务维</a:t>
            </a:r>
            <a:r>
              <a:rPr lang="zh-CN" altLang="en-US" sz="1000" dirty="0" smtClean="0"/>
              <a:t>度所扮演的角色，</a:t>
            </a:r>
            <a:r>
              <a:rPr lang="zh-CN" altLang="en-US" sz="1000" b="1" dirty="0" smtClean="0"/>
              <a:t>实现</a:t>
            </a:r>
            <a:r>
              <a:rPr lang="zh-CN" altLang="en-US" sz="1000" dirty="0" smtClean="0"/>
              <a:t>是另一个业务维度所扮演的角色。</a:t>
            </a:r>
            <a:endParaRPr lang="en-US" altLang="zh-CN" sz="1000" dirty="0" smtClean="0"/>
          </a:p>
          <a:p>
            <a:pPr>
              <a:lnSpc>
                <a:spcPct val="100000"/>
              </a:lnSpc>
            </a:pPr>
            <a:r>
              <a:rPr lang="en-US" altLang="zh-CN" sz="1000" b="1" dirty="0" smtClean="0"/>
              <a:t>1</a:t>
            </a:r>
            <a:r>
              <a:rPr lang="zh-CN" altLang="en-US" sz="1000" b="1" dirty="0" smtClean="0"/>
              <a:t>）步骤拆分</a:t>
            </a:r>
            <a:endParaRPr lang="en-US" altLang="zh-CN" sz="1000" b="1" dirty="0" smtClean="0"/>
          </a:p>
          <a:p>
            <a:pPr>
              <a:lnSpc>
                <a:spcPct val="100000"/>
              </a:lnSpc>
            </a:pPr>
            <a:r>
              <a:rPr lang="zh-CN" altLang="en-US" sz="1000" b="1" dirty="0" smtClean="0"/>
              <a:t>以</a:t>
            </a:r>
            <a:r>
              <a:rPr lang="en-US" altLang="zh-CN" sz="1000" b="1" dirty="0" smtClean="0"/>
              <a:t>JDBC</a:t>
            </a:r>
            <a:r>
              <a:rPr lang="zh-CN" altLang="en-US" sz="1000" b="1" dirty="0" smtClean="0"/>
              <a:t>为例来说明</a:t>
            </a:r>
            <a:endParaRPr lang="en-US" altLang="zh-CN" sz="1000" b="1" dirty="0" smtClean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000" b="1" dirty="0" smtClean="0"/>
              <a:t>抽象化角色</a:t>
            </a:r>
            <a:endParaRPr lang="en-US" altLang="zh-CN" sz="1000" b="1" dirty="0" smtClean="0"/>
          </a:p>
          <a:p>
            <a:pPr>
              <a:lnSpc>
                <a:spcPct val="100000"/>
              </a:lnSpc>
            </a:pPr>
            <a:r>
              <a:rPr lang="zh-CN" altLang="en-US" sz="1000" dirty="0" smtClean="0"/>
              <a:t>在桥接模式中，它起到</a:t>
            </a:r>
            <a:r>
              <a:rPr lang="zh-CN" altLang="en-US" sz="1000" dirty="0"/>
              <a:t>一个“桥”的</a:t>
            </a:r>
            <a:r>
              <a:rPr lang="zh-CN" altLang="en-US" sz="1000" dirty="0" smtClean="0"/>
              <a:t>作用，需要的时候可以将</a:t>
            </a:r>
            <a:r>
              <a:rPr lang="zh-CN" altLang="en-US" sz="1000" b="1" dirty="0" smtClean="0"/>
              <a:t>各个实现</a:t>
            </a:r>
            <a:r>
              <a:rPr lang="zh-CN" altLang="en-US" sz="1000" dirty="0" smtClean="0"/>
              <a:t>“接”进来。</a:t>
            </a:r>
            <a:endParaRPr lang="en-US" altLang="zh-CN" sz="1000" dirty="0" smtClean="0"/>
          </a:p>
          <a:p>
            <a:pPr>
              <a:lnSpc>
                <a:spcPct val="100000"/>
              </a:lnSpc>
            </a:pPr>
            <a:r>
              <a:rPr lang="zh-CN" altLang="en-US" sz="1000" dirty="0" smtClean="0"/>
              <a:t>主体抽象类</a:t>
            </a:r>
            <a:endParaRPr lang="en-US" altLang="zh-CN" sz="1000" dirty="0" smtClean="0"/>
          </a:p>
          <a:p>
            <a:pPr>
              <a:lnSpc>
                <a:spcPct val="100000"/>
              </a:lnSpc>
            </a:pPr>
            <a:r>
              <a:rPr lang="en-US" altLang="zh-CN" sz="1000" b="1" dirty="0" err="1" smtClean="0"/>
              <a:t>jdbc</a:t>
            </a:r>
            <a:r>
              <a:rPr lang="en-US" altLang="zh-CN" sz="1000" b="1" dirty="0" smtClean="0"/>
              <a:t>:</a:t>
            </a:r>
            <a:r>
              <a:rPr lang="zh-CN" altLang="en-US" sz="1000" dirty="0" smtClean="0"/>
              <a:t>没有抽象类</a:t>
            </a:r>
            <a:endParaRPr lang="en-US" altLang="zh-CN" sz="1000" dirty="0" smtClean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000" b="1" dirty="0" smtClean="0"/>
              <a:t>抽象化角色的具体实现</a:t>
            </a:r>
            <a:endParaRPr lang="en-US" altLang="zh-CN" sz="1000" b="1" dirty="0" smtClean="0"/>
          </a:p>
          <a:p>
            <a:pPr>
              <a:lnSpc>
                <a:spcPct val="100000"/>
              </a:lnSpc>
            </a:pPr>
            <a:r>
              <a:rPr lang="zh-CN" altLang="en-US" sz="1000" dirty="0" smtClean="0"/>
              <a:t>主体实现类</a:t>
            </a:r>
            <a:r>
              <a:rPr lang="en-US" altLang="zh-CN" sz="1000" dirty="0" smtClean="0"/>
              <a:t>1</a:t>
            </a:r>
            <a:r>
              <a:rPr lang="zh-CN" altLang="en-US" sz="1000" dirty="0" smtClean="0"/>
              <a:t>、</a:t>
            </a:r>
            <a:r>
              <a:rPr lang="zh-CN" altLang="en-US" sz="1000" dirty="0"/>
              <a:t>主体实现</a:t>
            </a:r>
            <a:r>
              <a:rPr lang="zh-CN" altLang="en-US" sz="1000" dirty="0" smtClean="0"/>
              <a:t>类</a:t>
            </a:r>
            <a:r>
              <a:rPr lang="en-US" altLang="zh-CN" sz="1000" dirty="0" smtClean="0"/>
              <a:t>2</a:t>
            </a:r>
            <a:r>
              <a:rPr lang="zh-CN" altLang="en-US" sz="1000" dirty="0" smtClean="0"/>
              <a:t>、</a:t>
            </a:r>
            <a:r>
              <a:rPr lang="en-US" altLang="zh-CN" sz="1000" dirty="0" smtClean="0"/>
              <a:t>…</a:t>
            </a:r>
          </a:p>
          <a:p>
            <a:pPr>
              <a:lnSpc>
                <a:spcPct val="100000"/>
              </a:lnSpc>
            </a:pPr>
            <a:r>
              <a:rPr lang="en-US" altLang="zh-CN" sz="1000" b="1" dirty="0" err="1" smtClean="0"/>
              <a:t>jdbc</a:t>
            </a:r>
            <a:r>
              <a:rPr lang="en-US" altLang="zh-CN" sz="1000" b="1" dirty="0" smtClean="0"/>
              <a:t>: </a:t>
            </a:r>
            <a:r>
              <a:rPr lang="en-US" altLang="zh-CN" sz="1000" dirty="0" err="1" smtClean="0"/>
              <a:t>java.sql.DriverManager</a:t>
            </a:r>
            <a:endParaRPr lang="en-US" altLang="zh-CN" sz="1000" dirty="0" smtClean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000" b="1" dirty="0" smtClean="0"/>
              <a:t>实现化角色</a:t>
            </a:r>
            <a:endParaRPr lang="en-US" altLang="zh-CN" sz="1000" b="1" dirty="0" smtClean="0"/>
          </a:p>
          <a:p>
            <a:pPr>
              <a:lnSpc>
                <a:spcPct val="100000"/>
              </a:lnSpc>
            </a:pPr>
            <a:r>
              <a:rPr lang="zh-CN" altLang="en-US" sz="1000" dirty="0" smtClean="0"/>
              <a:t>一个抽象出来的可独立变化的业务维度</a:t>
            </a:r>
            <a:endParaRPr lang="en-US" altLang="zh-CN" sz="1000" dirty="0"/>
          </a:p>
          <a:p>
            <a:pPr>
              <a:lnSpc>
                <a:spcPct val="100000"/>
              </a:lnSpc>
            </a:pPr>
            <a:r>
              <a:rPr lang="en-US" altLang="zh-CN" sz="1000" b="1" dirty="0" err="1" smtClean="0"/>
              <a:t>jdbc:</a:t>
            </a:r>
            <a:r>
              <a:rPr lang="en-US" altLang="zh-CN" sz="1000" dirty="0" err="1" smtClean="0"/>
              <a:t>java.sql.Driver</a:t>
            </a:r>
            <a:endParaRPr lang="en-US" altLang="zh-CN" sz="1000" dirty="0" smtClean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000" b="1" dirty="0" smtClean="0"/>
              <a:t>实现化角色的具体实现</a:t>
            </a:r>
            <a:endParaRPr lang="en-US" altLang="zh-CN" sz="1000" b="1" dirty="0" smtClean="0"/>
          </a:p>
          <a:p>
            <a:pPr>
              <a:lnSpc>
                <a:spcPct val="100000"/>
              </a:lnSpc>
            </a:pPr>
            <a:r>
              <a:rPr lang="en-US" altLang="zh-CN" sz="1000" b="1" dirty="0" err="1" smtClean="0"/>
              <a:t>jdbc</a:t>
            </a:r>
            <a:r>
              <a:rPr lang="en-US" altLang="zh-CN" sz="1000" dirty="0" err="1" smtClean="0"/>
              <a:t>:mysql_jdbc_driver</a:t>
            </a:r>
            <a:r>
              <a:rPr lang="zh-CN" altLang="en-US" sz="1000" dirty="0" smtClean="0"/>
              <a:t>、</a:t>
            </a:r>
            <a:r>
              <a:rPr lang="en-US" altLang="zh-CN" sz="1000" dirty="0" err="1" smtClean="0"/>
              <a:t>sqlserver_jdbc_driver</a:t>
            </a:r>
            <a:r>
              <a:rPr lang="zh-CN" altLang="en-US" sz="1000" dirty="0" smtClean="0"/>
              <a:t>、</a:t>
            </a:r>
            <a:r>
              <a:rPr lang="en-US" altLang="zh-CN" sz="1000" dirty="0" err="1" smtClean="0"/>
              <a:t>oracle_jdbc_driver</a:t>
            </a:r>
            <a:endParaRPr lang="en-US" altLang="zh-CN" sz="1000" dirty="0" smtClean="0"/>
          </a:p>
          <a:p>
            <a:pPr>
              <a:lnSpc>
                <a:spcPct val="100000"/>
              </a:lnSpc>
            </a:pPr>
            <a:r>
              <a:rPr lang="en-US" altLang="zh-CN" sz="1000" b="1" dirty="0" smtClean="0"/>
              <a:t>2</a:t>
            </a:r>
            <a:r>
              <a:rPr lang="zh-CN" altLang="en-US" sz="1000" b="1" dirty="0" smtClean="0"/>
              <a:t>）实际使用</a:t>
            </a:r>
            <a:endParaRPr lang="en-US" altLang="zh-CN" sz="1000" b="1" dirty="0" smtClean="0"/>
          </a:p>
          <a:p>
            <a:pPr>
              <a:lnSpc>
                <a:spcPct val="100000"/>
              </a:lnSpc>
            </a:pPr>
            <a:r>
              <a:rPr lang="en-US" altLang="zh-CN" sz="1000" b="1" dirty="0" err="1" smtClean="0"/>
              <a:t>DriverManager</a:t>
            </a:r>
            <a:r>
              <a:rPr lang="en-US" altLang="zh-CN" sz="1000" b="1" dirty="0"/>
              <a:t> </a:t>
            </a:r>
            <a:r>
              <a:rPr lang="zh-CN" altLang="en-US" sz="1000" b="1" dirty="0" smtClean="0"/>
              <a:t>这个“桥” 通过 组合方式 将</a:t>
            </a:r>
            <a:r>
              <a:rPr lang="en-US" altLang="zh-CN" sz="1000" b="1" dirty="0" smtClean="0"/>
              <a:t>Driver</a:t>
            </a:r>
            <a:r>
              <a:rPr lang="zh-CN" altLang="en-US" sz="1000" b="1" dirty="0" smtClean="0"/>
              <a:t>的各个具体实现 “接”进来。</a:t>
            </a:r>
            <a:endParaRPr lang="en-US" altLang="zh-CN" sz="1000" b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000" dirty="0" smtClean="0"/>
              <a:t>结构型</a:t>
            </a:r>
            <a:r>
              <a:rPr lang="en-US" altLang="zh-CN" sz="2000" dirty="0" smtClean="0"/>
              <a:t>3-</a:t>
            </a:r>
            <a:r>
              <a:rPr lang="zh-CN" altLang="en-US" sz="2000" dirty="0" smtClean="0"/>
              <a:t>桥接模式</a:t>
            </a:r>
            <a:r>
              <a:rPr lang="en-US" altLang="zh-CN" sz="2000" dirty="0" smtClean="0"/>
              <a:t>2-</a:t>
            </a:r>
            <a:r>
              <a:rPr lang="zh-CN" altLang="en-US" sz="2000" dirty="0" smtClean="0"/>
              <a:t>技术实现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054416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1200" b="1" dirty="0" smtClean="0"/>
              <a:t>4.</a:t>
            </a:r>
            <a:r>
              <a:rPr lang="zh-CN" altLang="en-US" sz="1200" b="1" dirty="0"/>
              <a:t>案例分析</a:t>
            </a:r>
            <a:endParaRPr lang="en-US" altLang="zh-CN" sz="1200" b="1" dirty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还以我们之前分析的</a:t>
            </a:r>
            <a:r>
              <a:rPr lang="zh-CN" altLang="en-US" sz="1200" b="1" dirty="0" smtClean="0"/>
              <a:t>布料生产</a:t>
            </a:r>
            <a:r>
              <a:rPr lang="zh-CN" altLang="en-US" sz="1200" dirty="0" smtClean="0"/>
              <a:t>为例，</a:t>
            </a:r>
            <a:r>
              <a:rPr lang="zh-CN" altLang="en-US" sz="1200" dirty="0"/>
              <a:t>布料有</a:t>
            </a:r>
            <a:r>
              <a:rPr lang="zh-CN" altLang="en-US" sz="1200" b="1" dirty="0"/>
              <a:t>材料</a:t>
            </a:r>
            <a:r>
              <a:rPr lang="zh-CN" altLang="en-US" sz="1200" dirty="0"/>
              <a:t>和</a:t>
            </a:r>
            <a:r>
              <a:rPr lang="zh-CN" altLang="en-US" sz="1200" b="1" dirty="0"/>
              <a:t>颜色</a:t>
            </a:r>
            <a:r>
              <a:rPr lang="zh-CN" altLang="en-US" sz="1200" dirty="0"/>
              <a:t>两</a:t>
            </a:r>
            <a:r>
              <a:rPr lang="zh-CN" altLang="en-US" sz="1200" dirty="0" smtClean="0"/>
              <a:t>个独立的维度。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en-US" altLang="zh-CN" sz="1200" b="1" dirty="0" smtClean="0"/>
              <a:t>1</a:t>
            </a:r>
            <a:r>
              <a:rPr lang="zh-CN" altLang="en-US" sz="1200" b="1" dirty="0" smtClean="0"/>
              <a:t>）维度分析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以布的</a:t>
            </a:r>
            <a:r>
              <a:rPr lang="zh-CN" altLang="en-US" sz="1200" b="1" dirty="0" smtClean="0"/>
              <a:t>材料</a:t>
            </a:r>
            <a:r>
              <a:rPr lang="zh-CN" altLang="en-US" sz="1200" dirty="0" smtClean="0"/>
              <a:t>维度作为抽象化角色，以另</a:t>
            </a:r>
            <a:r>
              <a:rPr lang="zh-CN" altLang="en-US" sz="1200" dirty="0"/>
              <a:t>一个</a:t>
            </a:r>
            <a:r>
              <a:rPr lang="zh-CN" altLang="en-US" sz="1200" b="1" dirty="0"/>
              <a:t>颜色</a:t>
            </a:r>
            <a:r>
              <a:rPr lang="zh-CN" altLang="en-US" sz="1200" dirty="0"/>
              <a:t>维度作为</a:t>
            </a:r>
            <a:r>
              <a:rPr lang="zh-CN" altLang="en-US" sz="1200" dirty="0" smtClean="0"/>
              <a:t>实现化角色。</a:t>
            </a:r>
            <a:endParaRPr lang="en-US" altLang="zh-CN" sz="1200" dirty="0" smtClean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/>
              <a:t>抽象化</a:t>
            </a:r>
            <a:r>
              <a:rPr lang="zh-CN" altLang="en-US" sz="1200" b="1" dirty="0" smtClean="0"/>
              <a:t>角色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en-US" altLang="zh-CN" sz="1200" dirty="0" smtClean="0"/>
              <a:t>Cloth</a:t>
            </a:r>
            <a:r>
              <a:rPr lang="zh-CN" altLang="en-US" sz="1200" dirty="0"/>
              <a:t>（抽象布 ）</a:t>
            </a:r>
            <a:endParaRPr lang="en-US" altLang="zh-CN" sz="1200" dirty="0" smtClean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抽象化</a:t>
            </a:r>
            <a:r>
              <a:rPr lang="zh-CN" altLang="en-US" sz="1200" b="1" dirty="0"/>
              <a:t>角色的</a:t>
            </a:r>
            <a:r>
              <a:rPr lang="zh-CN" altLang="en-US" sz="1200" b="1" dirty="0" smtClean="0"/>
              <a:t>具体实现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en-US" altLang="zh-CN" sz="1200" dirty="0" err="1" smtClean="0"/>
              <a:t>NylonCloth</a:t>
            </a:r>
            <a:r>
              <a:rPr lang="zh-CN" altLang="en-US" sz="1200" dirty="0" smtClean="0"/>
              <a:t>（尼龙布）、</a:t>
            </a:r>
            <a:r>
              <a:rPr lang="en-US" altLang="zh-CN" sz="1200" dirty="0" err="1" smtClean="0"/>
              <a:t>LinenCloth</a:t>
            </a:r>
            <a:r>
              <a:rPr lang="zh-CN" altLang="en-US" sz="1200" dirty="0" smtClean="0"/>
              <a:t>（亚麻布）</a:t>
            </a:r>
            <a:endParaRPr lang="en-US" altLang="zh-CN" sz="1200" dirty="0" smtClean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实现</a:t>
            </a:r>
            <a:r>
              <a:rPr lang="zh-CN" altLang="en-US" sz="1200" b="1" dirty="0"/>
              <a:t>化</a:t>
            </a:r>
            <a:r>
              <a:rPr lang="zh-CN" altLang="en-US" sz="1200" b="1" dirty="0" smtClean="0"/>
              <a:t>角色</a:t>
            </a:r>
            <a:endParaRPr lang="en-US" altLang="zh-CN" sz="1200" b="1" dirty="0"/>
          </a:p>
          <a:p>
            <a:pPr>
              <a:lnSpc>
                <a:spcPct val="100000"/>
              </a:lnSpc>
            </a:pPr>
            <a:r>
              <a:rPr lang="en-US" altLang="zh-CN" sz="1200" dirty="0" smtClean="0"/>
              <a:t>Pigment</a:t>
            </a:r>
            <a:r>
              <a:rPr lang="zh-CN" altLang="en-US" sz="1200" dirty="0" smtClean="0"/>
              <a:t>（抽象颜料）它被</a:t>
            </a:r>
            <a:r>
              <a:rPr lang="en-US" altLang="zh-CN" sz="1200" dirty="0" smtClean="0"/>
              <a:t>Cloth</a:t>
            </a:r>
            <a:r>
              <a:rPr lang="zh-CN" altLang="en-US" sz="1200" dirty="0" smtClean="0"/>
              <a:t>以组合方式接入</a:t>
            </a:r>
            <a:endParaRPr lang="en-US" altLang="zh-CN" sz="1200" dirty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/>
              <a:t>实现化角色的</a:t>
            </a:r>
            <a:r>
              <a:rPr lang="zh-CN" altLang="en-US" sz="1200" b="1" dirty="0" smtClean="0"/>
              <a:t>具体实现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en-US" altLang="zh-CN" sz="1200" dirty="0" err="1" smtClean="0"/>
              <a:t>RedPigment</a:t>
            </a:r>
            <a:r>
              <a:rPr lang="en-US" altLang="zh-CN" sz="1200" dirty="0" smtClean="0"/>
              <a:t>\</a:t>
            </a:r>
            <a:r>
              <a:rPr lang="en-US" altLang="zh-CN" sz="1200" dirty="0" err="1" smtClean="0"/>
              <a:t>GreenPigment</a:t>
            </a:r>
            <a:r>
              <a:rPr lang="en-US" altLang="zh-CN" sz="1200" dirty="0" smtClean="0"/>
              <a:t>\</a:t>
            </a:r>
            <a:r>
              <a:rPr lang="en-US" altLang="zh-CN" sz="1200" dirty="0" err="1" smtClean="0"/>
              <a:t>BluePigment</a:t>
            </a:r>
            <a:endParaRPr lang="en-US" altLang="zh-CN" sz="1200" dirty="0" smtClean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具体布料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en-US" altLang="zh-CN" sz="1200" dirty="0" err="1" smtClean="0"/>
              <a:t>BlueLinenCloth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en-US" altLang="zh-CN" sz="1200" b="1" dirty="0"/>
              <a:t>2</a:t>
            </a:r>
            <a:r>
              <a:rPr lang="zh-CN" altLang="en-US" sz="1200" b="1" dirty="0" smtClean="0"/>
              <a:t>）类图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zh-CN" altLang="en-US" sz="1200" b="1" dirty="0" smtClean="0"/>
              <a:t>布：</a:t>
            </a:r>
            <a:r>
              <a:rPr lang="en-US" altLang="zh-CN" sz="1200" b="1" dirty="0" smtClean="0"/>
              <a:t>Cloth -&gt; </a:t>
            </a:r>
            <a:r>
              <a:rPr lang="en-US" altLang="zh-CN" sz="1200" b="1" dirty="0" err="1" smtClean="0"/>
              <a:t>NylonCloth</a:t>
            </a:r>
            <a:r>
              <a:rPr lang="en-US" altLang="zh-CN" sz="1200" b="1" dirty="0" smtClean="0"/>
              <a:t> \ </a:t>
            </a:r>
            <a:r>
              <a:rPr lang="en-US" altLang="zh-CN" sz="1200" b="1" dirty="0" err="1" smtClean="0"/>
              <a:t>LinenCloth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zh-CN" altLang="en-US" sz="1200" b="1" dirty="0" smtClean="0"/>
              <a:t>颜料：</a:t>
            </a:r>
            <a:r>
              <a:rPr lang="en-US" altLang="zh-CN" sz="1200" b="1" dirty="0" smtClean="0"/>
              <a:t>Pigment -&gt; </a:t>
            </a:r>
            <a:r>
              <a:rPr lang="en-US" altLang="zh-CN" sz="1200" b="1" dirty="0" err="1" smtClean="0"/>
              <a:t>RedPigment</a:t>
            </a:r>
            <a:r>
              <a:rPr lang="en-US" altLang="zh-CN" sz="1200" b="1" dirty="0" smtClean="0"/>
              <a:t> \ </a:t>
            </a:r>
            <a:r>
              <a:rPr lang="en-US" altLang="zh-CN" sz="1200" b="1" dirty="0" err="1" smtClean="0"/>
              <a:t>GreenPigment</a:t>
            </a:r>
            <a:r>
              <a:rPr lang="en-US" altLang="zh-CN" sz="1200" b="1" dirty="0" smtClean="0"/>
              <a:t> \ </a:t>
            </a:r>
            <a:r>
              <a:rPr lang="en-US" altLang="zh-CN" sz="1200" b="1" dirty="0" err="1" smtClean="0"/>
              <a:t>BluePigment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endParaRPr lang="zh-CN" altLang="en-US" sz="12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000" dirty="0" smtClean="0"/>
              <a:t>结构型</a:t>
            </a:r>
            <a:r>
              <a:rPr lang="en-US" altLang="zh-CN" sz="2000" dirty="0" smtClean="0"/>
              <a:t>3-</a:t>
            </a:r>
            <a:r>
              <a:rPr lang="zh-CN" altLang="en-US" sz="2000" dirty="0" smtClean="0"/>
              <a:t>桥接模式</a:t>
            </a:r>
            <a:r>
              <a:rPr lang="en-US" altLang="zh-CN" sz="2000" dirty="0" smtClean="0"/>
              <a:t>3-</a:t>
            </a:r>
            <a:r>
              <a:rPr lang="zh-CN" altLang="en-US" sz="2000" dirty="0" smtClean="0"/>
              <a:t>案例分析</a:t>
            </a:r>
            <a:r>
              <a:rPr lang="en-US" altLang="zh-CN" sz="2000" dirty="0" smtClean="0"/>
              <a:t>-</a:t>
            </a:r>
            <a:r>
              <a:rPr lang="zh-CN" altLang="en-US" sz="2000" dirty="0" smtClean="0"/>
              <a:t>类图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382" y="1354313"/>
            <a:ext cx="4946073" cy="453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424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en-US" altLang="zh-CN" sz="1200" b="1" dirty="0" smtClean="0"/>
              <a:t>3</a:t>
            </a:r>
            <a:r>
              <a:rPr lang="zh-CN" altLang="en-US" sz="1200" b="1" dirty="0" smtClean="0"/>
              <a:t>）序列图</a:t>
            </a:r>
            <a:endParaRPr lang="en-US" altLang="zh-CN" sz="1200" b="1" dirty="0" smtClean="0"/>
          </a:p>
          <a:p>
            <a:r>
              <a:rPr lang="zh-CN" altLang="en-US" sz="1200" dirty="0" smtClean="0"/>
              <a:t>描述：模拟</a:t>
            </a:r>
            <a:r>
              <a:rPr lang="zh-CN" altLang="en-US" sz="1200" b="1" dirty="0" smtClean="0"/>
              <a:t>蓝色亚麻布</a:t>
            </a:r>
            <a:r>
              <a:rPr lang="zh-CN" altLang="en-US" sz="1200" dirty="0" smtClean="0"/>
              <a:t>的制造流程，首先调用</a:t>
            </a:r>
            <a:r>
              <a:rPr lang="en-US" altLang="zh-CN" sz="1200" dirty="0" err="1" smtClean="0"/>
              <a:t>lineCloth</a:t>
            </a:r>
            <a:r>
              <a:rPr lang="zh-CN" altLang="en-US" sz="1200" dirty="0"/>
              <a:t>（亚麻布）的</a:t>
            </a:r>
            <a:endParaRPr lang="en-US" altLang="zh-CN" sz="1200" dirty="0" smtClean="0"/>
          </a:p>
          <a:p>
            <a:r>
              <a:rPr lang="en-US" altLang="zh-CN" sz="1200" dirty="0" err="1" smtClean="0"/>
              <a:t>weav</a:t>
            </a:r>
            <a:r>
              <a:rPr lang="en-US" altLang="zh-CN" sz="1200" dirty="0" smtClean="0"/>
              <a:t>()</a:t>
            </a:r>
            <a:r>
              <a:rPr lang="zh-CN" altLang="en-US" sz="1200" dirty="0" smtClean="0"/>
              <a:t>方法进行织布，然后再通过组合的方式接入</a:t>
            </a:r>
            <a:r>
              <a:rPr lang="en-US" altLang="zh-CN" sz="1200" dirty="0" err="1" smtClean="0"/>
              <a:t>bluePigment</a:t>
            </a:r>
            <a:r>
              <a:rPr lang="zh-CN" altLang="en-US" sz="1200" dirty="0"/>
              <a:t>（蓝色染料</a:t>
            </a:r>
            <a:r>
              <a:rPr lang="zh-CN" altLang="en-US" sz="1200" dirty="0" smtClean="0"/>
              <a:t>）</a:t>
            </a:r>
            <a:endParaRPr lang="en-US" altLang="zh-CN" sz="1200" dirty="0" smtClean="0"/>
          </a:p>
          <a:p>
            <a:r>
              <a:rPr lang="zh-CN" altLang="en-US" sz="1200" dirty="0" smtClean="0"/>
              <a:t>并调用</a:t>
            </a:r>
            <a:r>
              <a:rPr lang="en-US" altLang="zh-CN" sz="1200" dirty="0" smtClean="0"/>
              <a:t>dyes()</a:t>
            </a:r>
            <a:r>
              <a:rPr lang="zh-CN" altLang="en-US" sz="1200" dirty="0" smtClean="0"/>
              <a:t>方法进行着色。</a:t>
            </a:r>
            <a:endParaRPr lang="en-US" altLang="zh-CN" sz="1200" dirty="0" smtClean="0"/>
          </a:p>
          <a:p>
            <a:endParaRPr lang="en-US" altLang="zh-C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亚麻布对象</a:t>
            </a:r>
            <a:endParaRPr lang="en-US" altLang="zh-CN" sz="1200" b="1" dirty="0" smtClean="0"/>
          </a:p>
          <a:p>
            <a:r>
              <a:rPr lang="en-US" altLang="zh-CN" sz="1200" dirty="0" err="1" smtClean="0"/>
              <a:t>linenCloth</a:t>
            </a:r>
            <a:endParaRPr lang="en-US" altLang="zh-CN" sz="1200" dirty="0" smtClean="0"/>
          </a:p>
          <a:p>
            <a:endParaRPr lang="en-US" altLang="zh-CN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蓝色染料对象</a:t>
            </a:r>
            <a:endParaRPr lang="en-US" altLang="zh-CN" sz="1200" b="1" dirty="0" smtClean="0"/>
          </a:p>
          <a:p>
            <a:r>
              <a:rPr lang="en-US" altLang="zh-CN" sz="1200" dirty="0" err="1" smtClean="0"/>
              <a:t>bluePigment</a:t>
            </a:r>
            <a:endParaRPr lang="en-US" altLang="zh-CN" sz="1200" dirty="0"/>
          </a:p>
          <a:p>
            <a:endParaRPr lang="zh-CN" altLang="en-US" sz="12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000" dirty="0" smtClean="0"/>
              <a:t>结构型</a:t>
            </a:r>
            <a:r>
              <a:rPr lang="en-US" altLang="zh-CN" sz="2000" dirty="0" smtClean="0"/>
              <a:t>3-</a:t>
            </a:r>
            <a:r>
              <a:rPr lang="zh-CN" altLang="en-US" sz="2000" dirty="0" smtClean="0"/>
              <a:t>桥接模式</a:t>
            </a:r>
            <a:r>
              <a:rPr lang="en-US" altLang="zh-CN" sz="2000" dirty="0" smtClean="0"/>
              <a:t>4-</a:t>
            </a:r>
            <a:r>
              <a:rPr lang="zh-CN" altLang="en-US" sz="2000" dirty="0" smtClean="0"/>
              <a:t>案例分析</a:t>
            </a:r>
            <a:r>
              <a:rPr lang="en-US" altLang="zh-CN" sz="2000" dirty="0" smtClean="0"/>
              <a:t>-</a:t>
            </a:r>
            <a:r>
              <a:rPr lang="zh-CN" altLang="en-US" sz="2000" dirty="0" smtClean="0"/>
              <a:t>序列图</a:t>
            </a:r>
            <a:endParaRPr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625" y="2381681"/>
            <a:ext cx="6054864" cy="337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998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en-US" altLang="zh-CN" sz="1200" b="1" dirty="0" smtClean="0"/>
              <a:t>5.</a:t>
            </a:r>
            <a:r>
              <a:rPr lang="zh-CN" altLang="en-US" sz="1200" b="1" dirty="0" smtClean="0"/>
              <a:t>模式比较</a:t>
            </a:r>
            <a:endParaRPr lang="en-US" altLang="zh-CN" sz="1200" b="1" dirty="0" smtClean="0"/>
          </a:p>
          <a:p>
            <a:r>
              <a:rPr lang="en-US" altLang="zh-CN" sz="1200" b="1" dirty="0" smtClean="0"/>
              <a:t>1</a:t>
            </a:r>
            <a:r>
              <a:rPr lang="zh-CN" altLang="en-US" sz="1200" b="1" dirty="0" smtClean="0"/>
              <a:t>）桥接模式 </a:t>
            </a:r>
            <a:r>
              <a:rPr lang="en-US" altLang="zh-CN" sz="1200" b="1" dirty="0" smtClean="0"/>
              <a:t>VS </a:t>
            </a:r>
            <a:r>
              <a:rPr lang="zh-CN" altLang="en-US" sz="1200" b="1" dirty="0" smtClean="0"/>
              <a:t>适配器模式</a:t>
            </a:r>
            <a:endParaRPr lang="en-US" altLang="zh-CN" sz="1200" b="1" dirty="0" smtClean="0"/>
          </a:p>
          <a:p>
            <a:r>
              <a:rPr lang="zh-CN" altLang="en-US" sz="1200" dirty="0" smtClean="0"/>
              <a:t>两者技术实现很像，都是采用了抽象加组合的方式来实现。</a:t>
            </a:r>
            <a:endParaRPr lang="en-US" altLang="zh-CN" sz="1200" dirty="0" smtClean="0"/>
          </a:p>
          <a:p>
            <a:r>
              <a:rPr lang="zh-CN" altLang="en-US" sz="1200" b="1" dirty="0" smtClean="0"/>
              <a:t>区别：</a:t>
            </a:r>
            <a:endParaRPr lang="en-US" altLang="zh-CN" sz="1200" b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适配器模式</a:t>
            </a:r>
            <a:endParaRPr lang="en-US" altLang="zh-CN" sz="1200" b="1" dirty="0" smtClean="0"/>
          </a:p>
          <a:p>
            <a:r>
              <a:rPr lang="zh-CN" altLang="en-US" sz="1200" dirty="0" smtClean="0"/>
              <a:t>所依赖的第三方库已经存在了，只是跟自己的业务定义不完全一致，此时需要进行相应的适配，是一种事后弥补的措施。</a:t>
            </a:r>
            <a:endParaRPr lang="en-US" altLang="zh-C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桥接模式</a:t>
            </a:r>
            <a:endParaRPr lang="en-US" altLang="zh-CN" sz="1200" b="1" dirty="0" smtClean="0"/>
          </a:p>
          <a:p>
            <a:r>
              <a:rPr lang="zh-CN" altLang="en-US" sz="1200" dirty="0" smtClean="0"/>
              <a:t>将业务对象的某个维度抽象出去独立变化，在需要的时候再以组合的方式接入进来。</a:t>
            </a:r>
            <a:endParaRPr lang="en-US" altLang="zh-CN" sz="1200" dirty="0"/>
          </a:p>
          <a:p>
            <a:r>
              <a:rPr lang="zh-CN" altLang="en-US" sz="1200" dirty="0" smtClean="0"/>
              <a:t>可以说桥接</a:t>
            </a:r>
            <a:r>
              <a:rPr lang="zh-CN" altLang="en-US" sz="1200" dirty="0"/>
              <a:t>模式是</a:t>
            </a:r>
            <a:r>
              <a:rPr lang="zh-CN" altLang="en-US" sz="1200" b="1" dirty="0"/>
              <a:t>面向对象编程</a:t>
            </a:r>
            <a:r>
              <a:rPr lang="zh-CN" altLang="en-US" sz="1200" dirty="0"/>
              <a:t>的</a:t>
            </a:r>
            <a:r>
              <a:rPr lang="zh-CN" altLang="en-US" sz="1200" b="1" dirty="0"/>
              <a:t>集大成者</a:t>
            </a:r>
            <a:r>
              <a:rPr lang="zh-CN" altLang="en-US" sz="1200" dirty="0" smtClean="0"/>
              <a:t>，因它同时符合如下</a:t>
            </a:r>
            <a:r>
              <a:rPr lang="zh-CN" altLang="en-US" sz="1200" dirty="0"/>
              <a:t>两条标准：</a:t>
            </a:r>
            <a:endParaRPr lang="en-US" altLang="zh-CN" sz="1200" dirty="0"/>
          </a:p>
          <a:p>
            <a:r>
              <a:rPr lang="en-US" altLang="zh-CN" sz="1200" dirty="0"/>
              <a:t>1</a:t>
            </a:r>
            <a:r>
              <a:rPr lang="zh-CN" altLang="en-US" sz="1200" dirty="0" smtClean="0"/>
              <a:t>）基于抽象</a:t>
            </a:r>
            <a:r>
              <a:rPr lang="zh-CN" altLang="en-US" sz="1200" dirty="0"/>
              <a:t>而非</a:t>
            </a:r>
            <a:r>
              <a:rPr lang="zh-CN" altLang="en-US" sz="1200" dirty="0" smtClean="0"/>
              <a:t>具体实现编程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）多用组合少用继承</a:t>
            </a:r>
            <a:endParaRPr lang="en-US" altLang="zh-CN" sz="1200" dirty="0"/>
          </a:p>
          <a:p>
            <a:endParaRPr lang="zh-CN" altLang="en-US" sz="1200" dirty="0"/>
          </a:p>
          <a:p>
            <a:endParaRPr lang="zh-CN" altLang="en-US" sz="12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000" dirty="0" smtClean="0"/>
              <a:t>结构型</a:t>
            </a:r>
            <a:r>
              <a:rPr lang="en-US" altLang="zh-CN" sz="2000" dirty="0" smtClean="0"/>
              <a:t>3-</a:t>
            </a:r>
            <a:r>
              <a:rPr lang="zh-CN" altLang="en-US" sz="2000" dirty="0" smtClean="0"/>
              <a:t>桥接模式</a:t>
            </a:r>
            <a:r>
              <a:rPr lang="en-US" altLang="zh-CN" sz="2000" dirty="0" smtClean="0"/>
              <a:t>5-</a:t>
            </a:r>
            <a:r>
              <a:rPr lang="zh-CN" altLang="en-US" sz="2000" dirty="0" smtClean="0"/>
              <a:t>模式比较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518652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en-US" altLang="zh-CN" sz="1200" b="1" dirty="0" smtClean="0"/>
              <a:t>1.</a:t>
            </a:r>
            <a:r>
              <a:rPr lang="zh-CN" altLang="en-US" sz="1200" b="1" dirty="0" smtClean="0"/>
              <a:t>应用场景</a:t>
            </a:r>
            <a:endParaRPr lang="en-US" altLang="zh-CN" sz="1200" b="1" dirty="0" smtClean="0"/>
          </a:p>
          <a:p>
            <a:r>
              <a:rPr lang="zh-CN" altLang="en-US" sz="1200" dirty="0" smtClean="0"/>
              <a:t>我们在做接口设计的时候，可以面向</a:t>
            </a:r>
            <a:r>
              <a:rPr lang="zh-CN" altLang="en-US" sz="1200" b="1" dirty="0" smtClean="0"/>
              <a:t>业务</a:t>
            </a:r>
            <a:r>
              <a:rPr lang="zh-CN" altLang="en-US" sz="1200" dirty="0" smtClean="0"/>
              <a:t>需要设计一个</a:t>
            </a:r>
            <a:r>
              <a:rPr lang="zh-CN" altLang="en-US" sz="1200" b="1" dirty="0" smtClean="0"/>
              <a:t>粗粒度</a:t>
            </a:r>
            <a:r>
              <a:rPr lang="zh-CN" altLang="en-US" sz="1200" dirty="0" smtClean="0"/>
              <a:t>的接口，但这样的接口</a:t>
            </a:r>
            <a:r>
              <a:rPr lang="zh-CN" altLang="en-US" sz="1200" b="1" dirty="0" smtClean="0"/>
              <a:t>复用性</a:t>
            </a:r>
            <a:r>
              <a:rPr lang="zh-CN" altLang="en-US" sz="1200" dirty="0" smtClean="0"/>
              <a:t>不高；</a:t>
            </a:r>
            <a:endParaRPr lang="en-US" altLang="zh-CN" sz="1200" dirty="0" smtClean="0"/>
          </a:p>
          <a:p>
            <a:r>
              <a:rPr lang="zh-CN" altLang="en-US" sz="1200" dirty="0" smtClean="0"/>
              <a:t>也可以面向具体的</a:t>
            </a:r>
            <a:r>
              <a:rPr lang="zh-CN" altLang="en-US" sz="1200" b="1" dirty="0" smtClean="0"/>
              <a:t>数据</a:t>
            </a:r>
            <a:r>
              <a:rPr lang="zh-CN" altLang="en-US" sz="1200" dirty="0" smtClean="0"/>
              <a:t>设计一个</a:t>
            </a:r>
            <a:r>
              <a:rPr lang="zh-CN" altLang="en-US" sz="1200" b="1" dirty="0" smtClean="0"/>
              <a:t>细粒度</a:t>
            </a:r>
            <a:r>
              <a:rPr lang="zh-CN" altLang="en-US" sz="1200" dirty="0" smtClean="0"/>
              <a:t>的</a:t>
            </a:r>
            <a:r>
              <a:rPr lang="en-US" altLang="zh-CN" sz="1200" dirty="0" smtClean="0"/>
              <a:t>CRUD</a:t>
            </a:r>
            <a:r>
              <a:rPr lang="zh-CN" altLang="en-US" sz="1200" dirty="0" smtClean="0"/>
              <a:t>接口，这样的接口满足了复用性要求，但在面向特定的业务功能时</a:t>
            </a:r>
            <a:r>
              <a:rPr lang="zh-CN" altLang="en-US" sz="1200" b="1" dirty="0" smtClean="0"/>
              <a:t>易用性</a:t>
            </a:r>
            <a:r>
              <a:rPr lang="zh-CN" altLang="en-US" sz="1200" dirty="0" smtClean="0"/>
              <a:t>又不高了；</a:t>
            </a:r>
            <a:endParaRPr lang="en-US" altLang="zh-CN" sz="1200" dirty="0" smtClean="0"/>
          </a:p>
          <a:p>
            <a:r>
              <a:rPr lang="zh-CN" altLang="en-US" sz="1200" dirty="0" smtClean="0"/>
              <a:t>从而接口设计出现了一个矛盾点，那就是复用性和易用性到底怎么取舍，要想满足复用，要求粒度要小，要想满足易用，粒度要大，</a:t>
            </a:r>
            <a:endParaRPr lang="en-US" altLang="zh-CN" sz="1200" dirty="0" smtClean="0"/>
          </a:p>
          <a:p>
            <a:r>
              <a:rPr lang="zh-CN" altLang="en-US" sz="1200" dirty="0" smtClean="0"/>
              <a:t>这时外观模式就可以派上用场了。</a:t>
            </a:r>
            <a:endParaRPr lang="en-US" altLang="zh-CN" sz="1200" dirty="0" smtClean="0"/>
          </a:p>
          <a:p>
            <a:endParaRPr lang="en-US" altLang="zh-CN" sz="1200" dirty="0" smtClean="0"/>
          </a:p>
          <a:p>
            <a:r>
              <a:rPr lang="en-US" altLang="zh-CN" sz="1200" b="1" dirty="0" smtClean="0"/>
              <a:t>2.</a:t>
            </a:r>
            <a:r>
              <a:rPr lang="zh-CN" altLang="en-US" sz="1200" b="1" dirty="0" smtClean="0"/>
              <a:t>概念定义</a:t>
            </a:r>
            <a:endParaRPr lang="en-US" altLang="zh-CN" sz="1200" b="1" dirty="0" smtClean="0"/>
          </a:p>
          <a:p>
            <a:r>
              <a:rPr lang="zh-CN" altLang="en-US" sz="1200" dirty="0" smtClean="0"/>
              <a:t>外观模式就是让系统提供一组</a:t>
            </a:r>
            <a:r>
              <a:rPr lang="zh-CN" altLang="en-US" sz="1200" b="1" dirty="0" smtClean="0"/>
              <a:t>细粒度</a:t>
            </a:r>
            <a:r>
              <a:rPr lang="zh-CN" altLang="en-US" sz="1200" dirty="0" smtClean="0"/>
              <a:t>的</a:t>
            </a:r>
            <a:r>
              <a:rPr lang="zh-CN" altLang="en-US" sz="1200" b="1" dirty="0" smtClean="0"/>
              <a:t>复用性高</a:t>
            </a:r>
            <a:r>
              <a:rPr lang="zh-CN" altLang="en-US" sz="1200" dirty="0" smtClean="0"/>
              <a:t>的统一接口，但是要在这些统一接口的基础上定义一</a:t>
            </a:r>
            <a:r>
              <a:rPr lang="zh-CN" altLang="en-US" sz="1200" dirty="0"/>
              <a:t>组</a:t>
            </a:r>
            <a:r>
              <a:rPr lang="zh-CN" altLang="en-US" sz="1200" b="1" dirty="0" smtClean="0"/>
              <a:t>粗粒度</a:t>
            </a:r>
            <a:r>
              <a:rPr lang="zh-CN" altLang="en-US" sz="1200" dirty="0" smtClean="0"/>
              <a:t>的</a:t>
            </a:r>
            <a:r>
              <a:rPr lang="zh-CN" altLang="en-US" sz="1200" b="1" dirty="0" smtClean="0"/>
              <a:t>易用性高</a:t>
            </a:r>
            <a:r>
              <a:rPr lang="zh-CN" altLang="en-US" sz="1200" dirty="0" smtClean="0"/>
              <a:t>的业务接口，</a:t>
            </a:r>
            <a:endParaRPr lang="en-US" altLang="zh-CN" sz="1200" dirty="0" smtClean="0"/>
          </a:p>
          <a:p>
            <a:r>
              <a:rPr lang="zh-CN" altLang="en-US" sz="1200" dirty="0" smtClean="0"/>
              <a:t>从而在接口的复用性和易用性之间找到平衡。</a:t>
            </a:r>
            <a:endParaRPr lang="en-US" altLang="zh-CN" sz="1200" dirty="0" smtClean="0"/>
          </a:p>
          <a:p>
            <a:r>
              <a:rPr lang="zh-CN" altLang="en-US" sz="1200" dirty="0" smtClean="0"/>
              <a:t>举例：</a:t>
            </a:r>
            <a:r>
              <a:rPr lang="en-US" altLang="zh-CN" sz="1200" dirty="0" err="1" smtClean="0"/>
              <a:t>linux</a:t>
            </a:r>
            <a:r>
              <a:rPr lang="zh-CN" altLang="en-US" sz="1200" dirty="0" smtClean="0"/>
              <a:t>的函数和命令</a:t>
            </a:r>
            <a:endParaRPr lang="en-US" altLang="zh-CN" sz="1200" dirty="0" smtClean="0"/>
          </a:p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）函数 是一个外观，它实际上封装了很多内核调用</a:t>
            </a:r>
            <a:endParaRPr lang="en-US" altLang="zh-CN" sz="1200" dirty="0" smtClean="0"/>
          </a:p>
          <a:p>
            <a:r>
              <a:rPr lang="en-US" altLang="zh-CN" sz="1200" dirty="0" smtClean="0"/>
              <a:t>2</a:t>
            </a:r>
            <a:r>
              <a:rPr lang="zh-CN" altLang="en-US" sz="1200" dirty="0" smtClean="0"/>
              <a:t>）命令 也是一个外观，它实际上有封装了很多函数调用</a:t>
            </a:r>
            <a:endParaRPr lang="en-US" altLang="zh-CN" sz="1200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000" dirty="0" smtClean="0"/>
              <a:t>结构型</a:t>
            </a:r>
            <a:r>
              <a:rPr lang="en-US" altLang="zh-CN" sz="2000" dirty="0" smtClean="0"/>
              <a:t>4-</a:t>
            </a:r>
            <a:r>
              <a:rPr lang="zh-CN" altLang="en-US" sz="2000" dirty="0" smtClean="0"/>
              <a:t>外观模式</a:t>
            </a:r>
            <a:r>
              <a:rPr lang="en-US" altLang="zh-CN" sz="2000" dirty="0" smtClean="0"/>
              <a:t>1-</a:t>
            </a:r>
            <a:r>
              <a:rPr lang="zh-CN" altLang="en-US" sz="2000" dirty="0" smtClean="0"/>
              <a:t>场景和概念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823512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en-US" altLang="zh-CN" sz="1200" b="1" dirty="0" smtClean="0"/>
              <a:t>3.</a:t>
            </a:r>
            <a:r>
              <a:rPr lang="zh-CN" altLang="en-US" sz="1200" b="1" dirty="0" smtClean="0"/>
              <a:t>技术实现</a:t>
            </a:r>
            <a:endParaRPr lang="en-US" altLang="zh-CN" sz="1200" b="1" dirty="0" smtClean="0"/>
          </a:p>
          <a:p>
            <a:r>
              <a:rPr lang="zh-CN" altLang="en-US" sz="1200" dirty="0" smtClean="0"/>
              <a:t>我们从定义知道，外观模式需要同时定义细粒度接口和粗粒度接口，</a:t>
            </a:r>
            <a:endParaRPr lang="en-US" altLang="zh-CN" sz="1200" dirty="0" smtClean="0"/>
          </a:p>
          <a:p>
            <a:r>
              <a:rPr lang="zh-CN" altLang="en-US" sz="1200" dirty="0" smtClean="0"/>
              <a:t>细粒度接口可以满足复用性，粗粒度接口可以满足易用性。</a:t>
            </a:r>
            <a:endParaRPr lang="en-US" altLang="zh-CN" sz="1200" dirty="0" smtClean="0"/>
          </a:p>
          <a:p>
            <a:r>
              <a:rPr lang="en-US" altLang="zh-CN" sz="1200" b="1" dirty="0" smtClean="0"/>
              <a:t>3-1</a:t>
            </a:r>
            <a:r>
              <a:rPr lang="zh-CN" altLang="en-US" sz="1200" b="1" dirty="0" smtClean="0"/>
              <a:t>）实现步骤</a:t>
            </a:r>
            <a:endParaRPr lang="en-US" altLang="zh-CN" sz="1200" b="1" dirty="0" smtClean="0"/>
          </a:p>
          <a:p>
            <a:r>
              <a:rPr lang="zh-CN" altLang="en-US" sz="1200" dirty="0" smtClean="0"/>
              <a:t>将外观模式进行角色划分，可分为如下三类：</a:t>
            </a:r>
            <a:endParaRPr lang="en-US" altLang="zh-C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功能类（子系统）角色</a:t>
            </a:r>
            <a:endParaRPr lang="en-US" altLang="zh-CN" sz="1200" b="1" dirty="0" smtClean="0"/>
          </a:p>
          <a:p>
            <a:r>
              <a:rPr lang="zh-CN" altLang="en-US" sz="1200" dirty="0" smtClean="0"/>
              <a:t>提供细粒度的功能接口来满足复用性</a:t>
            </a:r>
            <a:endParaRPr lang="en-US" altLang="zh-CN" sz="1200" dirty="0" smtClean="0"/>
          </a:p>
          <a:p>
            <a:endParaRPr lang="en-US" altLang="zh-C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外观类角色</a:t>
            </a:r>
            <a:endParaRPr lang="en-US" altLang="zh-CN" sz="1200" b="1" dirty="0" smtClean="0"/>
          </a:p>
          <a:p>
            <a:r>
              <a:rPr lang="zh-CN" altLang="en-US" sz="1200" dirty="0" smtClean="0"/>
              <a:t>提供粗粒度的业务接口来满足易用性</a:t>
            </a:r>
            <a:endParaRPr lang="en-US" altLang="zh-CN" sz="1200" dirty="0" smtClean="0"/>
          </a:p>
          <a:p>
            <a:endParaRPr lang="en-US" altLang="zh-C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业务类（客户）角色</a:t>
            </a:r>
            <a:endParaRPr lang="en-US" altLang="zh-CN" sz="1200" b="1" dirty="0" smtClean="0"/>
          </a:p>
          <a:p>
            <a:r>
              <a:rPr lang="zh-CN" altLang="en-US" sz="1200" dirty="0" smtClean="0"/>
              <a:t>通过外观类角色提供的业务接口来实现具体的业务功能。</a:t>
            </a:r>
            <a:endParaRPr lang="en-US" altLang="zh-CN" sz="1200" dirty="0" smtClean="0"/>
          </a:p>
          <a:p>
            <a:endParaRPr lang="en-US" altLang="zh-CN" sz="12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000" dirty="0" smtClean="0"/>
              <a:t>结构型</a:t>
            </a:r>
            <a:r>
              <a:rPr lang="en-US" altLang="zh-CN" sz="2000" dirty="0" smtClean="0"/>
              <a:t>4-</a:t>
            </a:r>
            <a:r>
              <a:rPr lang="zh-CN" altLang="en-US" sz="2000" dirty="0" smtClean="0"/>
              <a:t>外观模式</a:t>
            </a:r>
            <a:r>
              <a:rPr lang="en-US" altLang="zh-CN" sz="2000" dirty="0" smtClean="0"/>
              <a:t>2-</a:t>
            </a:r>
            <a:r>
              <a:rPr lang="zh-CN" altLang="en-US" sz="2000" dirty="0" smtClean="0"/>
              <a:t>技术实现</a:t>
            </a:r>
            <a:endParaRPr lang="zh-CN" altLang="en-US" sz="2000" dirty="0"/>
          </a:p>
        </p:txBody>
      </p:sp>
      <p:pic>
        <p:nvPicPr>
          <p:cNvPr id="4" name="Picture 8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382" y="1434163"/>
            <a:ext cx="428625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6975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en-US" altLang="zh-CN" sz="1200" b="1" dirty="0" smtClean="0"/>
              <a:t>4.</a:t>
            </a:r>
            <a:r>
              <a:rPr lang="zh-CN" altLang="en-US" sz="1200" b="1" dirty="0" smtClean="0"/>
              <a:t>案例分析</a:t>
            </a:r>
            <a:endParaRPr lang="en-US" altLang="zh-CN" sz="1200" b="1" dirty="0" smtClean="0"/>
          </a:p>
          <a:p>
            <a:r>
              <a:rPr lang="zh-CN" altLang="en-US" sz="1200" dirty="0" smtClean="0"/>
              <a:t>上一节做</a:t>
            </a:r>
            <a:r>
              <a:rPr lang="zh-CN" altLang="en-US" sz="1200" b="1" dirty="0" smtClean="0"/>
              <a:t>技术实现</a:t>
            </a:r>
            <a:r>
              <a:rPr lang="zh-CN" altLang="en-US" sz="1200" dirty="0" smtClean="0"/>
              <a:t>分析时，提到可以将外观模式分为如下三个角色：</a:t>
            </a:r>
            <a:endParaRPr lang="en-US" altLang="zh-C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功能类角色</a:t>
            </a:r>
            <a:endParaRPr lang="en-US" altLang="zh-CN" sz="1200" b="1" dirty="0" smtClean="0"/>
          </a:p>
          <a:p>
            <a:r>
              <a:rPr lang="zh-CN" altLang="en-US" sz="1200" dirty="0" smtClean="0"/>
              <a:t>细粒度的复用性高的功能接口</a:t>
            </a:r>
            <a:endParaRPr lang="en-US" altLang="zh-C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外观类角色</a:t>
            </a:r>
            <a:endParaRPr lang="en-US" altLang="zh-CN" sz="1200" b="1" dirty="0" smtClean="0"/>
          </a:p>
          <a:p>
            <a:r>
              <a:rPr lang="zh-CN" altLang="en-US" sz="1200" dirty="0" smtClean="0"/>
              <a:t>粗粒度的易用性高的业务接口</a:t>
            </a:r>
            <a:endParaRPr lang="en-US" altLang="zh-C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业务类角色</a:t>
            </a:r>
            <a:endParaRPr lang="en-US" altLang="zh-CN" sz="1200" dirty="0" smtClean="0"/>
          </a:p>
          <a:p>
            <a:r>
              <a:rPr lang="zh-CN" altLang="en-US" sz="1200" dirty="0" smtClean="0"/>
              <a:t>在上一节的类图中，外观类角色是一个具体的类，没有进行抽象处理，</a:t>
            </a:r>
            <a:endParaRPr lang="en-US" altLang="zh-CN" sz="1200" dirty="0" smtClean="0"/>
          </a:p>
          <a:p>
            <a:r>
              <a:rPr lang="zh-CN" altLang="en-US" sz="1200" dirty="0" smtClean="0"/>
              <a:t>不怎么符合</a:t>
            </a:r>
            <a:r>
              <a:rPr lang="zh-CN" altLang="en-US" sz="1200" b="1" dirty="0" smtClean="0"/>
              <a:t>基于抽象而非实现</a:t>
            </a:r>
            <a:r>
              <a:rPr lang="zh-CN" altLang="en-US" sz="1200" dirty="0" smtClean="0"/>
              <a:t>的</a:t>
            </a:r>
            <a:r>
              <a:rPr lang="en-US" altLang="zh-CN" sz="1200" dirty="0" smtClean="0"/>
              <a:t>OO</a:t>
            </a:r>
            <a:r>
              <a:rPr lang="zh-CN" altLang="en-US" sz="1200" dirty="0" smtClean="0"/>
              <a:t>编程理念，实际上外观类的接口定义应该是由</a:t>
            </a:r>
            <a:endParaRPr lang="en-US" altLang="zh-CN" sz="1200" dirty="0" smtClean="0"/>
          </a:p>
          <a:p>
            <a:r>
              <a:rPr lang="zh-CN" altLang="en-US" sz="1200" b="1" dirty="0" smtClean="0"/>
              <a:t>业务类</a:t>
            </a:r>
            <a:r>
              <a:rPr lang="zh-CN" altLang="en-US" sz="1200" dirty="0" smtClean="0"/>
              <a:t>提供的，因为只有业务类知道自己要什么，也就是业务</a:t>
            </a:r>
            <a:r>
              <a:rPr lang="zh-CN" altLang="en-US" sz="1200" dirty="0"/>
              <a:t>类</a:t>
            </a:r>
            <a:r>
              <a:rPr lang="zh-CN" altLang="en-US" sz="1200" dirty="0" smtClean="0"/>
              <a:t>提供</a:t>
            </a:r>
            <a:r>
              <a:rPr lang="zh-CN" altLang="en-US" sz="1200" b="1" dirty="0" smtClean="0"/>
              <a:t>抽象外观类</a:t>
            </a:r>
            <a:r>
              <a:rPr lang="zh-CN" altLang="en-US" sz="1200" dirty="0" smtClean="0"/>
              <a:t>的接口定义，</a:t>
            </a:r>
            <a:endParaRPr lang="en-US" altLang="zh-CN" sz="1200" dirty="0" smtClean="0"/>
          </a:p>
          <a:p>
            <a:r>
              <a:rPr lang="zh-CN" altLang="en-US" sz="1200" dirty="0" smtClean="0"/>
              <a:t>然后</a:t>
            </a:r>
            <a:r>
              <a:rPr lang="zh-CN" altLang="en-US" sz="1200" b="1" dirty="0" smtClean="0"/>
              <a:t>具体外观类</a:t>
            </a:r>
            <a:r>
              <a:rPr lang="zh-CN" altLang="en-US" sz="1200" dirty="0" smtClean="0"/>
              <a:t>通过组合</a:t>
            </a:r>
            <a:r>
              <a:rPr lang="zh-CN" altLang="en-US" sz="1200" b="1" dirty="0" smtClean="0"/>
              <a:t>功能类</a:t>
            </a:r>
            <a:r>
              <a:rPr lang="zh-CN" altLang="en-US" sz="1200" dirty="0" smtClean="0"/>
              <a:t>来实现功能，这样也符合了</a:t>
            </a:r>
            <a:r>
              <a:rPr lang="en-US" altLang="zh-CN" sz="1200" dirty="0" smtClean="0"/>
              <a:t>SOLID</a:t>
            </a:r>
            <a:r>
              <a:rPr lang="zh-CN" altLang="en-US" sz="1200" dirty="0" smtClean="0"/>
              <a:t>设计原则中的</a:t>
            </a:r>
            <a:r>
              <a:rPr lang="zh-CN" altLang="en-US" sz="1200" b="1" dirty="0" smtClean="0"/>
              <a:t>依赖倒置原则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r>
              <a:rPr lang="zh-CN" altLang="en-US" sz="1200" b="1" dirty="0" smtClean="0"/>
              <a:t>外观类角色：</a:t>
            </a:r>
            <a:endParaRPr lang="en-US" altLang="zh-CN" sz="1200" b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抽象外观类</a:t>
            </a:r>
            <a:endParaRPr lang="en-US" altLang="zh-CN" sz="1200" b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具体外观类</a:t>
            </a:r>
            <a:endParaRPr lang="zh-CN" altLang="en-US" sz="1200" b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000" dirty="0" smtClean="0"/>
              <a:t>结构型</a:t>
            </a:r>
            <a:r>
              <a:rPr lang="en-US" altLang="zh-CN" sz="2000" dirty="0" smtClean="0"/>
              <a:t>4-</a:t>
            </a:r>
            <a:r>
              <a:rPr lang="zh-CN" altLang="en-US" sz="2000" dirty="0" smtClean="0"/>
              <a:t>外观模式</a:t>
            </a:r>
            <a:r>
              <a:rPr lang="en-US" altLang="zh-CN" sz="2000" dirty="0" smtClean="0"/>
              <a:t>3-</a:t>
            </a:r>
            <a:r>
              <a:rPr lang="zh-CN" altLang="en-US" sz="2000" dirty="0" smtClean="0"/>
              <a:t>案例分析</a:t>
            </a:r>
            <a:endParaRPr lang="zh-CN" altLang="en-US" sz="2000" dirty="0"/>
          </a:p>
        </p:txBody>
      </p:sp>
      <p:pic>
        <p:nvPicPr>
          <p:cNvPr id="1028" name="Picture 4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256" y="1319863"/>
            <a:ext cx="48577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1038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en-US" altLang="zh-CN" sz="1200" b="1" dirty="0" smtClean="0"/>
              <a:t>5.</a:t>
            </a:r>
            <a:r>
              <a:rPr lang="zh-CN" altLang="en-US" sz="1200" b="1" dirty="0" smtClean="0"/>
              <a:t>模式比较</a:t>
            </a:r>
            <a:endParaRPr lang="en-US" altLang="zh-CN" sz="1200" b="1" dirty="0" smtClean="0"/>
          </a:p>
          <a:p>
            <a:r>
              <a:rPr lang="en-US" altLang="zh-CN" sz="1200" b="1" dirty="0" smtClean="0"/>
              <a:t>1</a:t>
            </a:r>
            <a:r>
              <a:rPr lang="zh-CN" altLang="en-US" sz="1200" b="1" dirty="0" smtClean="0"/>
              <a:t>）与设计原则的比较</a:t>
            </a:r>
            <a:endParaRPr lang="en-US" altLang="zh-CN" sz="1200" b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符合 接口</a:t>
            </a:r>
            <a:r>
              <a:rPr lang="zh-CN" altLang="en-US" sz="1200" b="1" dirty="0"/>
              <a:t>隔离</a:t>
            </a:r>
            <a:r>
              <a:rPr lang="zh-CN" altLang="en-US" sz="1200" b="1" dirty="0" smtClean="0"/>
              <a:t>原则</a:t>
            </a:r>
            <a:endParaRPr lang="en-US" altLang="zh-CN" sz="1200" b="1" dirty="0" smtClean="0"/>
          </a:p>
          <a:p>
            <a:r>
              <a:rPr lang="zh-CN" altLang="en-US" sz="1200" dirty="0" smtClean="0"/>
              <a:t>只</a:t>
            </a:r>
            <a:r>
              <a:rPr lang="zh-CN" altLang="en-US" sz="1200" dirty="0"/>
              <a:t>暴露有限的必要</a:t>
            </a:r>
            <a:r>
              <a:rPr lang="zh-CN" altLang="en-US" sz="1200" dirty="0" smtClean="0"/>
              <a:t>接口</a:t>
            </a:r>
            <a:endParaRPr lang="en-US" altLang="zh-C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符合 依赖</a:t>
            </a:r>
            <a:r>
              <a:rPr lang="zh-CN" altLang="en-US" sz="1200" b="1" dirty="0"/>
              <a:t>倒置</a:t>
            </a:r>
            <a:r>
              <a:rPr lang="zh-CN" altLang="en-US" sz="1200" b="1" dirty="0" smtClean="0"/>
              <a:t>原则</a:t>
            </a:r>
            <a:endParaRPr lang="en-US" altLang="zh-CN" sz="1200" b="1" dirty="0" smtClean="0"/>
          </a:p>
          <a:p>
            <a:r>
              <a:rPr lang="zh-CN" altLang="en-US" sz="1200" dirty="0" smtClean="0"/>
              <a:t>外观接口是针对业务的高层接口，该高层接口可能是由多个功能接口组合实现的，外观模式是依赖</a:t>
            </a:r>
            <a:r>
              <a:rPr lang="zh-CN" altLang="en-US" sz="1200" dirty="0"/>
              <a:t>倒置原则的一个</a:t>
            </a:r>
            <a:r>
              <a:rPr lang="zh-CN" altLang="en-US" sz="1200" dirty="0" smtClean="0"/>
              <a:t>具体体现，也更具操作性。</a:t>
            </a:r>
            <a:endParaRPr lang="en-US" altLang="zh-CN" sz="1200" dirty="0" smtClean="0"/>
          </a:p>
          <a:p>
            <a:endParaRPr lang="en-US" altLang="zh-CN" sz="1200" b="1" dirty="0" smtClean="0"/>
          </a:p>
          <a:p>
            <a:r>
              <a:rPr lang="en-US" altLang="zh-CN" sz="1200" b="1" dirty="0" smtClean="0"/>
              <a:t>2</a:t>
            </a:r>
            <a:r>
              <a:rPr lang="zh-CN" altLang="en-US" sz="1200" b="1" dirty="0" smtClean="0"/>
              <a:t>）与适配器模式的比较</a:t>
            </a:r>
            <a:endParaRPr lang="en-US" altLang="zh-CN" sz="1200" b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适配器模式</a:t>
            </a:r>
            <a:endParaRPr lang="en-US" altLang="zh-CN" sz="1200" b="1" dirty="0"/>
          </a:p>
          <a:p>
            <a:r>
              <a:rPr lang="zh-CN" altLang="en-US" sz="1200" dirty="0" smtClean="0"/>
              <a:t>解决</a:t>
            </a:r>
            <a:r>
              <a:rPr lang="zh-CN" altLang="en-US" sz="1200" dirty="0"/>
              <a:t>业务</a:t>
            </a:r>
            <a:r>
              <a:rPr lang="zh-CN" altLang="en-US" sz="1200" dirty="0" smtClean="0"/>
              <a:t>接口的</a:t>
            </a:r>
            <a:r>
              <a:rPr lang="zh-CN" altLang="en-US" sz="1200" b="1" dirty="0" smtClean="0"/>
              <a:t>定义</a:t>
            </a:r>
            <a:r>
              <a:rPr lang="zh-CN" altLang="en-US" sz="1200" dirty="0" smtClean="0"/>
              <a:t>和</a:t>
            </a:r>
            <a:r>
              <a:rPr lang="zh-CN" altLang="en-US" sz="1200" b="1" dirty="0" smtClean="0"/>
              <a:t>实现</a:t>
            </a:r>
            <a:r>
              <a:rPr lang="zh-CN" altLang="en-US" sz="1200" dirty="0" smtClean="0"/>
              <a:t>之间的不</a:t>
            </a:r>
            <a:r>
              <a:rPr lang="zh-CN" altLang="en-US" sz="1200" dirty="0"/>
              <a:t>兼容问题，</a:t>
            </a:r>
            <a:r>
              <a:rPr lang="zh-CN" altLang="en-US" sz="1200" dirty="0" smtClean="0"/>
              <a:t>此时业务功能的实现已经完成了，</a:t>
            </a:r>
            <a:r>
              <a:rPr lang="zh-CN" altLang="en-US" sz="1200" dirty="0"/>
              <a:t>只能通过适配这种补救措施来解决兼容问题。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外观模式</a:t>
            </a:r>
            <a:endParaRPr lang="en-US" altLang="zh-CN" sz="1200" b="1" dirty="0" smtClean="0"/>
          </a:p>
          <a:p>
            <a:r>
              <a:rPr lang="zh-CN" altLang="en-US" sz="1200" dirty="0" smtClean="0"/>
              <a:t>站</a:t>
            </a:r>
            <a:r>
              <a:rPr lang="zh-CN" altLang="en-US" sz="1200" dirty="0"/>
              <a:t>在高层业务这个角度来封装底层通用</a:t>
            </a:r>
            <a:r>
              <a:rPr lang="zh-CN" altLang="en-US" sz="1200" dirty="0" smtClean="0"/>
              <a:t>的功能接口，</a:t>
            </a:r>
            <a:r>
              <a:rPr lang="zh-CN" altLang="en-US" sz="1200" dirty="0"/>
              <a:t>解决接口设计的通用性和易用性问题，用来指导接口的设计。</a:t>
            </a:r>
          </a:p>
          <a:p>
            <a:endParaRPr lang="en-US" altLang="zh-CN" sz="12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000" dirty="0" smtClean="0"/>
              <a:t>结构型</a:t>
            </a:r>
            <a:r>
              <a:rPr lang="en-US" altLang="zh-CN" sz="2000" dirty="0" smtClean="0"/>
              <a:t>4-</a:t>
            </a:r>
            <a:r>
              <a:rPr lang="zh-CN" altLang="en-US" sz="2000" dirty="0" smtClean="0"/>
              <a:t>外观模式</a:t>
            </a:r>
            <a:r>
              <a:rPr lang="en-US" altLang="zh-CN" sz="2000" dirty="0" smtClean="0"/>
              <a:t>4-</a:t>
            </a:r>
            <a:r>
              <a:rPr lang="zh-CN" altLang="en-US" sz="2000" dirty="0" smtClean="0"/>
              <a:t>模式比较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279335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3FD803-FFDB-4E52-A428-833B6036AD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设计模式</a:t>
            </a:r>
            <a:r>
              <a:rPr lang="en-US" altLang="zh-CN" dirty="0" smtClean="0"/>
              <a:t>-</a:t>
            </a:r>
            <a:r>
              <a:rPr lang="zh-CN" altLang="en-US" dirty="0" smtClean="0"/>
              <a:t>行为型</a:t>
            </a:r>
            <a:endParaRPr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75B38B6-E0DF-435D-83F9-F609ED55C5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05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FF11F8-7A7C-49D4-8B47-ECEBBC89E0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|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11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1200" b="1" dirty="0" smtClean="0"/>
              <a:t>1.</a:t>
            </a:r>
            <a:r>
              <a:rPr lang="zh-CN" altLang="en-US" sz="1200" b="1" dirty="0" smtClean="0"/>
              <a:t>关系解耦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将</a:t>
            </a:r>
            <a:r>
              <a:rPr lang="zh-CN" altLang="en-US" sz="1200" dirty="0"/>
              <a:t>不同行为的</a:t>
            </a:r>
            <a:r>
              <a:rPr lang="zh-CN" altLang="en-US" sz="1200" dirty="0" smtClean="0"/>
              <a:t>代码</a:t>
            </a:r>
            <a:r>
              <a:rPr lang="zh-CN" altLang="en-US" sz="1200" dirty="0"/>
              <a:t>进行解耦，解决对象行为之间的</a:t>
            </a:r>
            <a:r>
              <a:rPr lang="zh-CN" altLang="en-US" sz="1200" dirty="0" smtClean="0"/>
              <a:t>交互依赖问题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en-US" altLang="zh-CN" sz="1200" b="1" dirty="0" smtClean="0"/>
              <a:t>2</a:t>
            </a:r>
            <a:r>
              <a:rPr lang="en-US" altLang="zh-CN" sz="1200" b="1" dirty="0" smtClean="0"/>
              <a:t>.</a:t>
            </a:r>
            <a:r>
              <a:rPr lang="zh-CN" altLang="en-US" sz="1200" b="1" dirty="0" smtClean="0"/>
              <a:t>阶段划分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en-US" altLang="zh-CN" sz="1200" b="1" dirty="0" smtClean="0"/>
              <a:t>1</a:t>
            </a:r>
            <a:r>
              <a:rPr lang="zh-CN" altLang="en-US" sz="1200" b="1" dirty="0" smtClean="0"/>
              <a:t>）基础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观察者模式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策略模式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en-US" altLang="zh-CN" sz="1200" b="1" dirty="0" smtClean="0"/>
              <a:t>2</a:t>
            </a:r>
            <a:r>
              <a:rPr lang="zh-CN" altLang="en-US" sz="1200" b="1" dirty="0" smtClean="0"/>
              <a:t>）进阶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zh-CN" altLang="en-US" sz="1200" dirty="0"/>
              <a:t>迭代器</a:t>
            </a:r>
            <a:r>
              <a:rPr lang="zh-CN" altLang="en-US" sz="1200" dirty="0" smtClean="0"/>
              <a:t>模式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模板</a:t>
            </a:r>
            <a:r>
              <a:rPr lang="zh-CN" altLang="en-US" sz="1200" dirty="0"/>
              <a:t>模式</a:t>
            </a:r>
            <a:endParaRPr lang="en-US" altLang="zh-CN" sz="1200" dirty="0"/>
          </a:p>
          <a:p>
            <a:pPr>
              <a:lnSpc>
                <a:spcPct val="100000"/>
              </a:lnSpc>
            </a:pPr>
            <a:r>
              <a:rPr lang="zh-CN" altLang="en-US" sz="1200" dirty="0"/>
              <a:t>职责链模式</a:t>
            </a:r>
            <a:endParaRPr lang="en-US" altLang="zh-CN" sz="1200" dirty="0"/>
          </a:p>
          <a:p>
            <a:pPr>
              <a:lnSpc>
                <a:spcPct val="100000"/>
              </a:lnSpc>
            </a:pPr>
            <a:r>
              <a:rPr lang="zh-CN" altLang="en-US" sz="1200" dirty="0"/>
              <a:t>状态</a:t>
            </a:r>
            <a:r>
              <a:rPr lang="zh-CN" altLang="en-US" sz="1200" dirty="0" smtClean="0"/>
              <a:t>模式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访问者模式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备忘录模式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命令模式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解释器模式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中介</a:t>
            </a:r>
            <a:r>
              <a:rPr lang="zh-CN" altLang="en-US" sz="1200" dirty="0" smtClean="0"/>
              <a:t>模式</a:t>
            </a:r>
            <a:endParaRPr lang="en-US" altLang="zh-CN" sz="1200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000" dirty="0" smtClean="0"/>
              <a:t>行为型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2989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en-US" altLang="zh-CN" sz="1200" dirty="0" smtClean="0"/>
              <a:t>1.</a:t>
            </a:r>
            <a:r>
              <a:rPr lang="zh-CN" altLang="en-US" sz="1200" dirty="0" smtClean="0"/>
              <a:t>阶段划分</a:t>
            </a:r>
            <a:endParaRPr lang="en-US" altLang="zh-CN" sz="1200" dirty="0" smtClean="0"/>
          </a:p>
          <a:p>
            <a:r>
              <a:rPr lang="en-US" altLang="zh-CN" sz="1200" b="1" dirty="0" smtClean="0"/>
              <a:t>1</a:t>
            </a:r>
            <a:r>
              <a:rPr lang="zh-CN" altLang="en-US" sz="1200" b="1" dirty="0" smtClean="0"/>
              <a:t>）基础</a:t>
            </a:r>
            <a:endParaRPr lang="en-US" altLang="zh-CN" sz="1200" b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概念</a:t>
            </a:r>
            <a:endParaRPr lang="en-US" altLang="zh-CN" sz="1200" b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特性</a:t>
            </a:r>
            <a:endParaRPr lang="en-US" altLang="zh-CN" sz="1200" b="1" dirty="0" smtClean="0"/>
          </a:p>
          <a:p>
            <a:r>
              <a:rPr lang="zh-CN" altLang="en-US" sz="1200" dirty="0" smtClean="0"/>
              <a:t>封装</a:t>
            </a:r>
            <a:r>
              <a:rPr lang="en-US" altLang="zh-CN" sz="1200" dirty="0" smtClean="0"/>
              <a:t>/</a:t>
            </a:r>
            <a:r>
              <a:rPr lang="zh-CN" altLang="en-US" sz="1200" dirty="0" smtClean="0"/>
              <a:t>抽象</a:t>
            </a:r>
            <a:r>
              <a:rPr lang="en-US" altLang="zh-CN" sz="1200" dirty="0" smtClean="0"/>
              <a:t>/</a:t>
            </a:r>
            <a:r>
              <a:rPr lang="zh-CN" altLang="en-US" sz="1200" dirty="0" smtClean="0"/>
              <a:t>继承</a:t>
            </a:r>
            <a:r>
              <a:rPr lang="en-US" altLang="zh-CN" sz="1200" dirty="0" smtClean="0"/>
              <a:t>/</a:t>
            </a:r>
            <a:r>
              <a:rPr lang="zh-CN" altLang="en-US" sz="1200" dirty="0" smtClean="0"/>
              <a:t>多态</a:t>
            </a:r>
            <a:endParaRPr lang="en-US" altLang="zh-C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1" dirty="0" smtClean="0"/>
              <a:t>OO</a:t>
            </a:r>
          </a:p>
          <a:p>
            <a:r>
              <a:rPr lang="en-US" altLang="zh-CN" sz="1200" dirty="0" smtClean="0"/>
              <a:t>OOA/OOD/OOP</a:t>
            </a:r>
          </a:p>
          <a:p>
            <a:endParaRPr lang="en-US" altLang="zh-CN" sz="1200" dirty="0" smtClean="0"/>
          </a:p>
          <a:p>
            <a:r>
              <a:rPr lang="en-US" altLang="zh-CN" sz="1200" b="1" dirty="0" smtClean="0"/>
              <a:t>2</a:t>
            </a:r>
            <a:r>
              <a:rPr lang="zh-CN" altLang="en-US" sz="1200" b="1" dirty="0" smtClean="0"/>
              <a:t>）进阶</a:t>
            </a:r>
            <a:endParaRPr lang="en-US" altLang="zh-CN" sz="1200" b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1" dirty="0" smtClean="0"/>
              <a:t>AO</a:t>
            </a:r>
          </a:p>
          <a:p>
            <a:r>
              <a:rPr lang="en-US" altLang="zh-CN" sz="1200" dirty="0" smtClean="0"/>
              <a:t>AOP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000" dirty="0" smtClean="0"/>
              <a:t>面向对象</a:t>
            </a:r>
            <a:r>
              <a:rPr lang="en-US" altLang="zh-CN" sz="2000" dirty="0" smtClean="0"/>
              <a:t>-</a:t>
            </a:r>
            <a:r>
              <a:rPr lang="zh-CN" altLang="en-US" sz="2000" dirty="0" smtClean="0"/>
              <a:t>概述</a:t>
            </a:r>
            <a:endParaRPr lang="zh-CN" altLang="en-US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968" y="1429790"/>
            <a:ext cx="5815286" cy="401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3855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en-US" altLang="zh-CN" sz="1200" b="1" dirty="0" smtClean="0"/>
              <a:t>1.</a:t>
            </a:r>
            <a:r>
              <a:rPr lang="zh-CN" altLang="en-US" sz="1200" b="1" dirty="0" smtClean="0"/>
              <a:t>应用场景</a:t>
            </a:r>
            <a:endParaRPr lang="en-US" altLang="zh-CN" sz="1200" b="1" dirty="0" smtClean="0"/>
          </a:p>
          <a:p>
            <a:r>
              <a:rPr lang="zh-CN" altLang="en-US" sz="1200" dirty="0" smtClean="0"/>
              <a:t>某个对象</a:t>
            </a:r>
            <a:r>
              <a:rPr lang="zh-CN" altLang="en-US" sz="1200" dirty="0" smtClean="0"/>
              <a:t>的</a:t>
            </a:r>
            <a:r>
              <a:rPr lang="zh-CN" altLang="en-US" sz="1200" dirty="0" smtClean="0"/>
              <a:t>行为可能会</a:t>
            </a:r>
            <a:r>
              <a:rPr lang="zh-CN" altLang="en-US" sz="1200" dirty="0" smtClean="0"/>
              <a:t>触发一连串其它对象的行为动作。</a:t>
            </a:r>
            <a:endParaRPr lang="zh-CN" altLang="en-US" sz="1200" dirty="0"/>
          </a:p>
          <a:p>
            <a:r>
              <a:rPr lang="zh-CN" altLang="en-US" sz="1200" dirty="0"/>
              <a:t>例如：</a:t>
            </a:r>
          </a:p>
          <a:p>
            <a:r>
              <a:rPr lang="zh-CN" altLang="en-US" sz="1200" dirty="0"/>
              <a:t>针对金融产品的</a:t>
            </a:r>
            <a:r>
              <a:rPr lang="zh-CN" altLang="en-US" sz="1200" b="1" dirty="0"/>
              <a:t>用户注册</a:t>
            </a:r>
            <a:r>
              <a:rPr lang="zh-CN" altLang="en-US" sz="1200" dirty="0"/>
              <a:t>功能，在</a:t>
            </a:r>
            <a:r>
              <a:rPr lang="zh-CN" altLang="en-US" sz="1200" dirty="0"/>
              <a:t>用户成功注册后</a:t>
            </a:r>
            <a:r>
              <a:rPr lang="zh-CN" altLang="en-US" sz="1200" dirty="0" smtClean="0"/>
              <a:t>，一般会触发系统的如下行为：</a:t>
            </a:r>
            <a:endParaRPr lang="zh-CN" alt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发送</a:t>
            </a:r>
            <a:r>
              <a:rPr lang="zh-CN" altLang="en-US" sz="1200" dirty="0"/>
              <a:t>欢迎信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查</a:t>
            </a:r>
            <a:r>
              <a:rPr lang="zh-CN" altLang="en-US" sz="1200" dirty="0"/>
              <a:t>个人征信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发放</a:t>
            </a:r>
            <a:r>
              <a:rPr lang="zh-CN" altLang="en-US" sz="1200" dirty="0"/>
              <a:t>体验金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发放</a:t>
            </a:r>
            <a:r>
              <a:rPr lang="zh-CN" altLang="en-US" sz="1200" dirty="0"/>
              <a:t>优惠券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个性化</a:t>
            </a:r>
            <a:r>
              <a:rPr lang="zh-CN" altLang="en-US" sz="1200" dirty="0" smtClean="0"/>
              <a:t>服务</a:t>
            </a:r>
            <a:endParaRPr lang="en-US" altLang="zh-CN" sz="1200" dirty="0" smtClean="0"/>
          </a:p>
          <a:p>
            <a:r>
              <a:rPr lang="en-US" altLang="zh-CN" sz="1200" b="1" dirty="0" smtClean="0"/>
              <a:t>2.</a:t>
            </a:r>
            <a:r>
              <a:rPr lang="zh-CN" altLang="en-US" sz="1200" b="1" dirty="0" smtClean="0"/>
              <a:t>概念定义</a:t>
            </a:r>
            <a:endParaRPr lang="en-US" altLang="zh-CN" sz="1200" b="1" dirty="0" smtClean="0"/>
          </a:p>
          <a:p>
            <a:r>
              <a:rPr lang="zh-CN" altLang="en-US" sz="1200" dirty="0" smtClean="0"/>
              <a:t>指不同对象的行为之间</a:t>
            </a:r>
            <a:r>
              <a:rPr lang="zh-CN" altLang="en-US" sz="1200" dirty="0" smtClean="0"/>
              <a:t>具有一定的</a:t>
            </a:r>
            <a:r>
              <a:rPr lang="zh-CN" altLang="en-US" sz="1200" b="1" dirty="0" smtClean="0"/>
              <a:t>依赖关系</a:t>
            </a:r>
            <a:r>
              <a:rPr lang="zh-CN" altLang="en-US" sz="1200" dirty="0" smtClean="0"/>
              <a:t>，此时将</a:t>
            </a:r>
            <a:r>
              <a:rPr lang="zh-CN" altLang="en-US" sz="1200" dirty="0" smtClean="0"/>
              <a:t>这种依赖</a:t>
            </a:r>
            <a:r>
              <a:rPr lang="zh-CN" altLang="en-US" sz="1200" dirty="0" smtClean="0"/>
              <a:t>关系通过</a:t>
            </a:r>
            <a:r>
              <a:rPr lang="zh-CN" altLang="en-US" sz="1200" dirty="0" smtClean="0"/>
              <a:t>一</a:t>
            </a:r>
            <a:r>
              <a:rPr lang="zh-CN" altLang="en-US" sz="1200" dirty="0"/>
              <a:t>种叫</a:t>
            </a:r>
            <a:r>
              <a:rPr lang="zh-CN" altLang="en-US" sz="1200" b="1" dirty="0"/>
              <a:t>观察和被观察</a:t>
            </a:r>
            <a:r>
              <a:rPr lang="zh-CN" altLang="en-US" sz="1200" dirty="0" smtClean="0"/>
              <a:t>的概念关系</a:t>
            </a:r>
            <a:r>
              <a:rPr lang="zh-CN" altLang="en-US" sz="1200" dirty="0" smtClean="0"/>
              <a:t>来</a:t>
            </a:r>
            <a:r>
              <a:rPr lang="zh-CN" altLang="en-US" sz="1200" dirty="0" smtClean="0"/>
              <a:t>描述</a:t>
            </a:r>
            <a:r>
              <a:rPr lang="zh-CN" altLang="en-US" sz="1200" dirty="0" smtClean="0"/>
              <a:t>，将这种主动的直接依赖变成了被动的间接依赖，这样行为之间的依赖关系就被降耦了。</a:t>
            </a:r>
            <a:endParaRPr lang="en-US" altLang="zh-CN" sz="1200" dirty="0" smtClean="0"/>
          </a:p>
          <a:p>
            <a:r>
              <a:rPr lang="zh-CN" altLang="en-US" sz="1200" dirty="0" smtClean="0"/>
              <a:t>例如：</a:t>
            </a:r>
            <a:endParaRPr lang="en-US" altLang="zh-CN" sz="1200" dirty="0" smtClean="0"/>
          </a:p>
          <a:p>
            <a:r>
              <a:rPr lang="zh-CN" altLang="en-US" sz="1200" dirty="0" smtClean="0"/>
              <a:t>主动的直接依赖：行为</a:t>
            </a:r>
            <a:r>
              <a:rPr lang="en-US" altLang="zh-CN" sz="1200" dirty="0" smtClean="0"/>
              <a:t>1 -》</a:t>
            </a:r>
            <a:r>
              <a:rPr lang="zh-CN" altLang="en-US" sz="1200" dirty="0" smtClean="0"/>
              <a:t>行为</a:t>
            </a:r>
            <a:r>
              <a:rPr lang="en-US" altLang="zh-CN" sz="1200" dirty="0" smtClean="0"/>
              <a:t>2 </a:t>
            </a:r>
            <a:r>
              <a:rPr lang="zh-CN" altLang="en-US" sz="1200" dirty="0" smtClean="0"/>
              <a:t>、行为</a:t>
            </a:r>
            <a:r>
              <a:rPr lang="en-US" altLang="zh-CN" sz="1200" dirty="0" smtClean="0"/>
              <a:t>3</a:t>
            </a:r>
            <a:r>
              <a:rPr lang="zh-CN" altLang="en-US" sz="1200" dirty="0" smtClean="0"/>
              <a:t>，其中</a:t>
            </a:r>
            <a:r>
              <a:rPr lang="en-US" altLang="zh-CN" sz="1200" dirty="0" smtClean="0"/>
              <a:t> </a:t>
            </a:r>
            <a:r>
              <a:rPr lang="zh-CN" altLang="en-US" sz="1200" b="1" dirty="0" smtClean="0"/>
              <a:t>行为</a:t>
            </a:r>
            <a:r>
              <a:rPr lang="en-US" altLang="zh-CN" sz="1200" b="1" dirty="0" smtClean="0"/>
              <a:t>1</a:t>
            </a:r>
            <a:r>
              <a:rPr lang="zh-CN" altLang="en-US" sz="1200" dirty="0" smtClean="0"/>
              <a:t>能够触发哪些</a:t>
            </a:r>
            <a:r>
              <a:rPr lang="zh-CN" altLang="en-US" sz="1200" b="1" dirty="0" smtClean="0"/>
              <a:t>行为</a:t>
            </a:r>
            <a:r>
              <a:rPr lang="en-US" altLang="zh-CN" sz="1200" b="1" dirty="0" smtClean="0"/>
              <a:t>x</a:t>
            </a:r>
            <a:r>
              <a:rPr lang="en-US" altLang="zh-CN" sz="1200" dirty="0" smtClean="0"/>
              <a:t> </a:t>
            </a:r>
            <a:r>
              <a:rPr lang="zh-CN" altLang="en-US" sz="1200" dirty="0" smtClean="0"/>
              <a:t>是主动的</a:t>
            </a:r>
            <a:endParaRPr lang="en-US" altLang="zh-CN" sz="1200" dirty="0" smtClean="0"/>
          </a:p>
          <a:p>
            <a:r>
              <a:rPr lang="zh-CN" altLang="en-US" sz="1200" dirty="0" smtClean="0"/>
              <a:t>被动的间接依赖：行为</a:t>
            </a:r>
            <a:r>
              <a:rPr lang="en-US" altLang="zh-CN" sz="1200" dirty="0" smtClean="0"/>
              <a:t>1 -》</a:t>
            </a:r>
            <a:r>
              <a:rPr lang="zh-CN" altLang="en-US" sz="1200" dirty="0" smtClean="0"/>
              <a:t>行为</a:t>
            </a:r>
            <a:r>
              <a:rPr lang="en-US" altLang="zh-CN" sz="1200" dirty="0" smtClean="0"/>
              <a:t>2</a:t>
            </a:r>
            <a:r>
              <a:rPr lang="zh-CN" altLang="en-US" sz="1200" dirty="0" smtClean="0"/>
              <a:t>、行为</a:t>
            </a:r>
            <a:r>
              <a:rPr lang="en-US" altLang="zh-CN" sz="1200" dirty="0" smtClean="0"/>
              <a:t>3</a:t>
            </a:r>
            <a:r>
              <a:rPr lang="zh-CN" altLang="en-US" sz="1200" dirty="0"/>
              <a:t>，</a:t>
            </a:r>
            <a:r>
              <a:rPr lang="zh-CN" altLang="en-US" sz="1200" dirty="0" smtClean="0"/>
              <a:t>其中 </a:t>
            </a:r>
            <a:r>
              <a:rPr lang="zh-CN" altLang="en-US" sz="1200" b="1" dirty="0" smtClean="0"/>
              <a:t>行为</a:t>
            </a:r>
            <a:r>
              <a:rPr lang="en-US" altLang="zh-CN" sz="1200" b="1" dirty="0"/>
              <a:t>1</a:t>
            </a:r>
            <a:r>
              <a:rPr lang="zh-CN" altLang="en-US" sz="1200" dirty="0"/>
              <a:t>能够触发哪些</a:t>
            </a:r>
            <a:r>
              <a:rPr lang="zh-CN" altLang="en-US" sz="1200" b="1" dirty="0"/>
              <a:t>行为</a:t>
            </a:r>
            <a:r>
              <a:rPr lang="en-US" altLang="zh-CN" sz="1200" b="1" dirty="0" smtClean="0"/>
              <a:t>x</a:t>
            </a:r>
            <a:r>
              <a:rPr lang="en-US" altLang="zh-CN" sz="1200" dirty="0" smtClean="0"/>
              <a:t> </a:t>
            </a:r>
            <a:r>
              <a:rPr lang="zh-CN" altLang="en-US" sz="1200" dirty="0" smtClean="0"/>
              <a:t>是被动的</a:t>
            </a:r>
            <a:endParaRPr lang="en-US" altLang="zh-CN" sz="1200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000" dirty="0" smtClean="0"/>
              <a:t>行为型</a:t>
            </a:r>
            <a:r>
              <a:rPr lang="en-US" altLang="zh-CN" sz="2000" dirty="0" smtClean="0"/>
              <a:t>1-</a:t>
            </a:r>
            <a:r>
              <a:rPr lang="zh-CN" altLang="en-US" sz="2000" dirty="0" smtClean="0"/>
              <a:t>观察者模式</a:t>
            </a:r>
            <a:r>
              <a:rPr lang="en-US" altLang="zh-CN" sz="2000" dirty="0" smtClean="0"/>
              <a:t>1-</a:t>
            </a:r>
            <a:r>
              <a:rPr lang="zh-CN" altLang="en-US" sz="2000" dirty="0" smtClean="0"/>
              <a:t>场景和概念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9536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en-US" altLang="zh-CN" sz="1200" b="1" dirty="0" smtClean="0"/>
              <a:t>3.</a:t>
            </a:r>
            <a:r>
              <a:rPr lang="zh-CN" altLang="en-US" sz="1200" b="1" dirty="0" smtClean="0"/>
              <a:t>技术实现</a:t>
            </a:r>
            <a:endParaRPr lang="en-US" altLang="zh-CN" sz="1200" b="1" dirty="0" smtClean="0"/>
          </a:p>
          <a:p>
            <a:r>
              <a:rPr lang="en-US" altLang="zh-CN" sz="1200" b="1" dirty="0" smtClean="0"/>
              <a:t>1</a:t>
            </a:r>
            <a:r>
              <a:rPr lang="zh-CN" altLang="en-US" sz="1200" b="1" dirty="0" smtClean="0"/>
              <a:t>）实现步骤</a:t>
            </a:r>
            <a:endParaRPr lang="en-US" altLang="zh-CN" sz="1200" b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从被观察者角度看</a:t>
            </a:r>
            <a:endParaRPr lang="zh-CN" altLang="en-US" sz="1200" b="1" dirty="0"/>
          </a:p>
          <a:p>
            <a:r>
              <a:rPr lang="en-US" altLang="zh-CN" sz="1200" dirty="0" smtClean="0"/>
              <a:t>a.</a:t>
            </a:r>
            <a:r>
              <a:rPr lang="zh-CN" altLang="en-US" sz="1200" dirty="0" smtClean="0"/>
              <a:t>提供观察</a:t>
            </a:r>
            <a:r>
              <a:rPr lang="zh-CN" altLang="en-US" sz="1200" dirty="0" smtClean="0"/>
              <a:t>者的管理</a:t>
            </a:r>
            <a:r>
              <a:rPr lang="zh-CN" altLang="en-US" sz="1200" dirty="0" smtClean="0"/>
              <a:t>接口</a:t>
            </a:r>
            <a:endParaRPr lang="en-US" altLang="zh-CN" sz="1200" dirty="0" smtClean="0"/>
          </a:p>
          <a:p>
            <a:r>
              <a:rPr lang="zh-CN" altLang="en-US" sz="1200" dirty="0" smtClean="0"/>
              <a:t>例如：</a:t>
            </a:r>
            <a:r>
              <a:rPr lang="en-US" altLang="zh-CN" sz="1200" dirty="0" smtClean="0"/>
              <a:t>register(Observer observer) / unregister(Observer observer)</a:t>
            </a:r>
            <a:endParaRPr lang="en-US" altLang="zh-CN" sz="1200" dirty="0"/>
          </a:p>
          <a:p>
            <a:r>
              <a:rPr lang="en-US" altLang="zh-CN" sz="1200" dirty="0" smtClean="0"/>
              <a:t>b.</a:t>
            </a:r>
            <a:r>
              <a:rPr lang="zh-CN" altLang="en-US" sz="1200" dirty="0" smtClean="0"/>
              <a:t>提供观察</a:t>
            </a:r>
            <a:r>
              <a:rPr lang="zh-CN" altLang="en-US" sz="1200" dirty="0" smtClean="0"/>
              <a:t>者的通知</a:t>
            </a:r>
            <a:r>
              <a:rPr lang="zh-CN" altLang="en-US" sz="1200" dirty="0" smtClean="0"/>
              <a:t>接口</a:t>
            </a:r>
            <a:endParaRPr lang="en-US" altLang="zh-CN" sz="1200" dirty="0" smtClean="0"/>
          </a:p>
          <a:p>
            <a:r>
              <a:rPr lang="zh-CN" altLang="en-US" sz="1200" dirty="0" smtClean="0"/>
              <a:t>例如：</a:t>
            </a:r>
            <a:r>
              <a:rPr lang="en-US" altLang="zh-CN" sz="1200" dirty="0" smtClean="0"/>
              <a:t>notify(Message </a:t>
            </a:r>
            <a:r>
              <a:rPr lang="en-US" altLang="zh-CN" sz="1200" dirty="0" err="1"/>
              <a:t>msg</a:t>
            </a:r>
            <a:r>
              <a:rPr lang="en-US" altLang="zh-CN" sz="12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从观察者角度看</a:t>
            </a:r>
            <a:endParaRPr lang="en-US" altLang="zh-CN" sz="1200" b="1" dirty="0" smtClean="0"/>
          </a:p>
          <a:p>
            <a:r>
              <a:rPr lang="zh-CN" altLang="en-US" sz="1200" dirty="0" smtClean="0"/>
              <a:t>实现</a:t>
            </a:r>
            <a:r>
              <a:rPr lang="en-US" altLang="zh-CN" sz="1200" dirty="0" smtClean="0"/>
              <a:t>Observer</a:t>
            </a:r>
            <a:r>
              <a:rPr lang="zh-CN" altLang="en-US" sz="1200" dirty="0" smtClean="0"/>
              <a:t>，并将自己注册给被观察者。</a:t>
            </a:r>
            <a:endParaRPr lang="en-US" altLang="zh-CN" sz="1200" dirty="0" smtClean="0"/>
          </a:p>
          <a:p>
            <a:r>
              <a:rPr lang="en-US" altLang="zh-CN" sz="1200" b="1" dirty="0" smtClean="0"/>
              <a:t>2</a:t>
            </a:r>
            <a:r>
              <a:rPr lang="zh-CN" altLang="en-US" sz="1200" b="1" dirty="0" smtClean="0"/>
              <a:t>）实现分类</a:t>
            </a:r>
            <a:endParaRPr lang="en-US" altLang="zh-CN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/>
              <a:t>进程内、跨进程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/>
              <a:t>同步阻塞、异步非阻塞</a:t>
            </a:r>
            <a:endParaRPr lang="en-US" altLang="zh-CN" sz="1200" dirty="0"/>
          </a:p>
          <a:p>
            <a:r>
              <a:rPr lang="zh-CN" altLang="en-US" sz="1200" dirty="0" smtClean="0"/>
              <a:t>例如：异步非阻塞的实现方式，</a:t>
            </a:r>
            <a:endParaRPr lang="en-US" altLang="zh-CN" sz="1200" dirty="0" smtClean="0"/>
          </a:p>
          <a:p>
            <a:r>
              <a:rPr lang="zh-CN" altLang="en-US" sz="1200" dirty="0" smtClean="0"/>
              <a:t>线程池</a:t>
            </a:r>
            <a:r>
              <a:rPr lang="en-US" altLang="zh-CN" sz="1200" dirty="0" smtClean="0"/>
              <a:t>&amp; </a:t>
            </a:r>
            <a:r>
              <a:rPr lang="en-US" altLang="zh-CN" sz="1200" dirty="0"/>
              <a:t>Google Guava </a:t>
            </a:r>
            <a:r>
              <a:rPr lang="en-US" altLang="zh-CN" sz="1200" dirty="0" err="1"/>
              <a:t>EventBus</a:t>
            </a:r>
            <a:r>
              <a:rPr lang="en-US" altLang="zh-CN" sz="1200" dirty="0"/>
              <a:t> &amp; </a:t>
            </a:r>
            <a:r>
              <a:rPr lang="en-US" altLang="zh-CN" sz="1200" dirty="0" err="1"/>
              <a:t>MessgeQueue</a:t>
            </a:r>
            <a:r>
              <a:rPr lang="en-US" altLang="zh-CN" sz="1200" dirty="0"/>
              <a:t> &amp; </a:t>
            </a:r>
            <a:r>
              <a:rPr lang="en-US" altLang="zh-CN" sz="1200" dirty="0" err="1"/>
              <a:t>kafka</a:t>
            </a:r>
            <a:endParaRPr lang="en-US" altLang="zh-CN" sz="1200" dirty="0"/>
          </a:p>
          <a:p>
            <a:endParaRPr lang="en-US" altLang="zh-CN" sz="1200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000" dirty="0" smtClean="0"/>
              <a:t>行为型</a:t>
            </a:r>
            <a:r>
              <a:rPr lang="en-US" altLang="zh-CN" sz="2000" dirty="0" smtClean="0"/>
              <a:t>1-</a:t>
            </a:r>
            <a:r>
              <a:rPr lang="zh-CN" altLang="en-US" sz="2000" dirty="0" smtClean="0"/>
              <a:t>观察者模式</a:t>
            </a:r>
            <a:r>
              <a:rPr lang="en-US" altLang="zh-CN" sz="2000" dirty="0" smtClean="0"/>
              <a:t>2-</a:t>
            </a:r>
            <a:r>
              <a:rPr lang="zh-CN" altLang="en-US" sz="2000" dirty="0" smtClean="0"/>
              <a:t>技术实现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5161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1200" b="1" dirty="0" smtClean="0"/>
              <a:t>4.</a:t>
            </a:r>
            <a:r>
              <a:rPr lang="zh-CN" altLang="en-US" sz="1200" b="1" dirty="0" smtClean="0"/>
              <a:t>案例分析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我们还是以开头提及的金融产品为例。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针对</a:t>
            </a:r>
            <a:r>
              <a:rPr lang="zh-CN" altLang="en-US" sz="1200" dirty="0"/>
              <a:t>金融产品</a:t>
            </a:r>
            <a:r>
              <a:rPr lang="zh-CN" altLang="en-US" sz="1200" dirty="0" smtClean="0"/>
              <a:t>，在用户</a:t>
            </a:r>
            <a:r>
              <a:rPr lang="zh-CN" altLang="en-US" sz="1200" dirty="0"/>
              <a:t>注册成功后</a:t>
            </a:r>
            <a:r>
              <a:rPr lang="zh-CN" altLang="en-US" sz="1200" dirty="0" smtClean="0"/>
              <a:t>，</a:t>
            </a:r>
            <a:r>
              <a:rPr lang="zh-CN" altLang="en-US" sz="1200" dirty="0" smtClean="0"/>
              <a:t>可触发如下行为：</a:t>
            </a:r>
            <a:endParaRPr lang="zh-CN" altLang="en-US" sz="1200" dirty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发送</a:t>
            </a:r>
            <a:r>
              <a:rPr lang="zh-CN" altLang="en-US" sz="1200" dirty="0"/>
              <a:t>欢迎信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查</a:t>
            </a:r>
            <a:r>
              <a:rPr lang="zh-CN" altLang="en-US" sz="1200" dirty="0"/>
              <a:t>个人征信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发放</a:t>
            </a:r>
            <a:r>
              <a:rPr lang="zh-CN" altLang="en-US" sz="1200" dirty="0"/>
              <a:t>体验金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发放</a:t>
            </a:r>
            <a:r>
              <a:rPr lang="zh-CN" altLang="en-US" sz="1200" dirty="0"/>
              <a:t>优惠券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查询</a:t>
            </a:r>
            <a:r>
              <a:rPr lang="zh-CN" altLang="en-US" sz="1200" dirty="0"/>
              <a:t>并推荐个性化的定制</a:t>
            </a:r>
            <a:r>
              <a:rPr lang="zh-CN" altLang="en-US" sz="1200" dirty="0" smtClean="0"/>
              <a:t>服务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endParaRPr lang="en-US" altLang="zh-CN" sz="1200" dirty="0"/>
          </a:p>
          <a:p>
            <a:pPr>
              <a:lnSpc>
                <a:spcPct val="100000"/>
              </a:lnSpc>
            </a:pPr>
            <a:r>
              <a:rPr lang="en-US" altLang="zh-CN" sz="1200" b="1" dirty="0" smtClean="0"/>
              <a:t>1</a:t>
            </a:r>
            <a:r>
              <a:rPr lang="zh-CN" altLang="en-US" sz="1200" b="1" dirty="0" smtClean="0"/>
              <a:t>）类图</a:t>
            </a:r>
            <a:endParaRPr lang="en-US" altLang="zh-CN" sz="1200" b="1" dirty="0" smtClean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站在 被</a:t>
            </a:r>
            <a:r>
              <a:rPr lang="zh-CN" altLang="en-US" sz="1200" b="1" dirty="0"/>
              <a:t>观察</a:t>
            </a:r>
            <a:r>
              <a:rPr lang="zh-CN" altLang="en-US" sz="1200" b="1" dirty="0" smtClean="0"/>
              <a:t>者 角度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提供观察者管理接口 </a:t>
            </a:r>
            <a:r>
              <a:rPr lang="en-US" altLang="zh-CN" sz="1200" dirty="0" err="1" smtClean="0"/>
              <a:t>UserRegisterController</a:t>
            </a:r>
            <a:endParaRPr lang="en-US" altLang="zh-CN" sz="1200" dirty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提供观察者通知接口 </a:t>
            </a:r>
            <a:r>
              <a:rPr lang="en-US" altLang="zh-CN" sz="1200" dirty="0" err="1" smtClean="0"/>
              <a:t>UserRegisterObserver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业务类，实现</a:t>
            </a:r>
            <a:r>
              <a:rPr lang="zh-CN" altLang="en-US" sz="1200" dirty="0"/>
              <a:t>观察者</a:t>
            </a:r>
            <a:r>
              <a:rPr lang="zh-CN" altLang="en-US" sz="1200" dirty="0" smtClean="0"/>
              <a:t>管理接口</a:t>
            </a:r>
            <a:endParaRPr lang="en-US" altLang="zh-CN" sz="1200" dirty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站在 观察者 角度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en-US" altLang="zh-CN" sz="1200" dirty="0"/>
              <a:t>5</a:t>
            </a:r>
            <a:r>
              <a:rPr lang="zh-CN" altLang="en-US" sz="1200" dirty="0" smtClean="0"/>
              <a:t>个 观察类，分布实现</a:t>
            </a:r>
            <a:r>
              <a:rPr lang="zh-CN" altLang="en-US" sz="1200" dirty="0"/>
              <a:t>观察者</a:t>
            </a:r>
            <a:r>
              <a:rPr lang="zh-CN" altLang="en-US" sz="1200" dirty="0" smtClean="0"/>
              <a:t>通知接口</a:t>
            </a:r>
            <a:endParaRPr lang="en-US" altLang="zh-CN" sz="1200" dirty="0"/>
          </a:p>
          <a:p>
            <a:pPr>
              <a:lnSpc>
                <a:spcPct val="100000"/>
              </a:lnSpc>
            </a:pPr>
            <a:endParaRPr lang="zh-CN" altLang="en-US" sz="1200" dirty="0"/>
          </a:p>
          <a:p>
            <a:pPr>
              <a:lnSpc>
                <a:spcPct val="100000"/>
              </a:lnSpc>
            </a:pPr>
            <a:endParaRPr lang="zh-CN" altLang="en-US" sz="12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000" dirty="0" smtClean="0"/>
              <a:t>行为型</a:t>
            </a:r>
            <a:r>
              <a:rPr lang="en-US" altLang="zh-CN" sz="2000" dirty="0" smtClean="0"/>
              <a:t>1-</a:t>
            </a:r>
            <a:r>
              <a:rPr lang="zh-CN" altLang="en-US" sz="2000" dirty="0" smtClean="0"/>
              <a:t>观察者模式</a:t>
            </a:r>
            <a:r>
              <a:rPr lang="en-US" altLang="zh-CN" sz="2000" dirty="0" smtClean="0"/>
              <a:t>3-</a:t>
            </a:r>
            <a:r>
              <a:rPr lang="zh-CN" altLang="en-US" sz="2000" dirty="0" smtClean="0"/>
              <a:t>案例分析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928" y="1079446"/>
            <a:ext cx="5994762" cy="510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31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1200" b="1" dirty="0" smtClean="0"/>
              <a:t>2</a:t>
            </a:r>
            <a:r>
              <a:rPr lang="zh-CN" altLang="en-US" sz="1200" b="1" dirty="0" smtClean="0"/>
              <a:t>）序列图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我们以</a:t>
            </a:r>
            <a:r>
              <a:rPr lang="en-US" altLang="zh-CN" sz="1200" dirty="0" err="1" smtClean="0"/>
              <a:t>CreditObserver</a:t>
            </a:r>
            <a:r>
              <a:rPr lang="zh-CN" altLang="en-US" sz="1200" dirty="0" smtClean="0"/>
              <a:t>和</a:t>
            </a:r>
            <a:r>
              <a:rPr lang="en-US" altLang="zh-CN" sz="1200" dirty="0" err="1" smtClean="0"/>
              <a:t>VoucherObserver</a:t>
            </a:r>
            <a:r>
              <a:rPr lang="zh-CN" altLang="en-US" sz="1200" dirty="0" smtClean="0"/>
              <a:t>两个观察者为例，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说明观察者是怎么和被观察者</a:t>
            </a:r>
            <a:r>
              <a:rPr lang="en-US" altLang="zh-CN" sz="1200" dirty="0" err="1" smtClean="0"/>
              <a:t>UserRegisterControllerImpl</a:t>
            </a:r>
            <a:r>
              <a:rPr lang="zh-CN" altLang="en-US" sz="1200" dirty="0" smtClean="0"/>
              <a:t>进行交互的。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具体流程：</a:t>
            </a:r>
            <a:endParaRPr lang="en-US" altLang="zh-CN" sz="1200" dirty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注册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每个观察者都要调用被观察者提供的注册接口来注册自己。</a:t>
            </a:r>
            <a:endParaRPr lang="en-US" altLang="zh-CN" sz="1200" dirty="0" smtClean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通知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当被观察者的被观察事件被触发时，会通过每个已注册的观察者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endParaRPr lang="en-US" altLang="zh-CN" sz="1200" dirty="0"/>
          </a:p>
          <a:p>
            <a:pPr>
              <a:lnSpc>
                <a:spcPct val="100000"/>
              </a:lnSpc>
            </a:pPr>
            <a:r>
              <a:rPr lang="en-US" altLang="zh-CN" sz="1200" b="1" dirty="0" smtClean="0"/>
              <a:t>3</a:t>
            </a:r>
            <a:r>
              <a:rPr lang="zh-CN" altLang="en-US" sz="1200" b="1" dirty="0" smtClean="0"/>
              <a:t>）模式优化比较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如果要添加新的触发行为，</a:t>
            </a:r>
            <a:endParaRPr lang="en-US" altLang="zh-CN" sz="1200" dirty="0" smtClean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模式前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行为之间是直接依赖，需要修改业务逻辑，不符合开闭原则</a:t>
            </a:r>
            <a:endParaRPr lang="en-US" altLang="zh-CN" sz="1200" dirty="0" smtClean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模式后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行为之间是间接依赖，不用修改业务逻辑，符合开闭原则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endParaRPr lang="zh-CN" altLang="en-US" sz="12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000" dirty="0" smtClean="0"/>
              <a:t>行为型</a:t>
            </a:r>
            <a:r>
              <a:rPr lang="en-US" altLang="zh-CN" sz="2000" dirty="0" smtClean="0"/>
              <a:t>1-</a:t>
            </a:r>
            <a:r>
              <a:rPr lang="zh-CN" altLang="en-US" sz="2000" dirty="0" smtClean="0"/>
              <a:t>观察者模式</a:t>
            </a:r>
            <a:r>
              <a:rPr lang="en-US" altLang="zh-CN" sz="2000" dirty="0" smtClean="0"/>
              <a:t>3-</a:t>
            </a:r>
            <a:r>
              <a:rPr lang="zh-CN" altLang="en-US" sz="2000" dirty="0" smtClean="0"/>
              <a:t>案例分析</a:t>
            </a:r>
            <a:r>
              <a:rPr lang="en-US" altLang="zh-CN" sz="2000" dirty="0" smtClean="0"/>
              <a:t>2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632" y="1606100"/>
            <a:ext cx="5702287" cy="440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1200" b="1" dirty="0" smtClean="0"/>
              <a:t>1.</a:t>
            </a:r>
            <a:r>
              <a:rPr lang="zh-CN" altLang="en-US" sz="1200" b="1" dirty="0" smtClean="0"/>
              <a:t>应用场景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当代码</a:t>
            </a:r>
            <a:r>
              <a:rPr lang="zh-CN" altLang="en-US" sz="1200" dirty="0"/>
              <a:t>中存在冗长的</a:t>
            </a:r>
            <a:r>
              <a:rPr lang="en-US" altLang="zh-CN" sz="1200" dirty="0" smtClean="0"/>
              <a:t>if-</a:t>
            </a:r>
            <a:r>
              <a:rPr lang="en-US" altLang="zh-CN" sz="1200" dirty="0" err="1" smtClean="0"/>
              <a:t>elseif</a:t>
            </a:r>
            <a:r>
              <a:rPr lang="en-US" altLang="zh-CN" sz="1200" dirty="0" smtClean="0"/>
              <a:t>-else</a:t>
            </a:r>
            <a:r>
              <a:rPr lang="zh-CN" altLang="en-US" sz="1200" dirty="0" smtClean="0"/>
              <a:t>或</a:t>
            </a:r>
            <a:r>
              <a:rPr lang="en-US" altLang="zh-CN" sz="1200" dirty="0"/>
              <a:t>switch-case</a:t>
            </a:r>
            <a:r>
              <a:rPr lang="zh-CN" altLang="en-US" sz="1200" dirty="0"/>
              <a:t>分支</a:t>
            </a:r>
            <a:r>
              <a:rPr lang="zh-CN" altLang="en-US" sz="1200" dirty="0" smtClean="0"/>
              <a:t>语句，</a:t>
            </a:r>
            <a:r>
              <a:rPr lang="zh-CN" altLang="en-US" sz="1200" dirty="0" smtClean="0"/>
              <a:t>且</a:t>
            </a:r>
            <a:r>
              <a:rPr lang="zh-CN" altLang="en-US" sz="1200" dirty="0" smtClean="0"/>
              <a:t>每个分支语句</a:t>
            </a:r>
            <a:r>
              <a:rPr lang="zh-CN" altLang="en-US" sz="1200" dirty="0"/>
              <a:t>中的代码实现都较为</a:t>
            </a:r>
            <a:r>
              <a:rPr lang="zh-CN" altLang="en-US" sz="1200" dirty="0" smtClean="0"/>
              <a:t>复杂</a:t>
            </a:r>
            <a:r>
              <a:rPr lang="zh-CN" altLang="en-US" sz="1200" dirty="0" smtClean="0"/>
              <a:t>，那么这样的代码在应对未来需求变更时的扩展性会不好。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举例：针对快递</a:t>
            </a:r>
            <a:r>
              <a:rPr lang="zh-CN" altLang="en-US" sz="1200" dirty="0"/>
              <a:t>柜的取件通知</a:t>
            </a:r>
            <a:r>
              <a:rPr lang="zh-CN" altLang="en-US" sz="1200" dirty="0" smtClean="0"/>
              <a:t>功能，因通知的紧急程度不同</a:t>
            </a:r>
            <a:r>
              <a:rPr lang="zh-CN" altLang="en-US" sz="1200" dirty="0" smtClean="0"/>
              <a:t>，那么采取</a:t>
            </a:r>
            <a:r>
              <a:rPr lang="zh-CN" altLang="en-US" sz="1200" dirty="0" smtClean="0"/>
              <a:t>的通知渠道</a:t>
            </a:r>
            <a:r>
              <a:rPr lang="zh-CN" altLang="en-US" sz="1200" dirty="0" smtClean="0"/>
              <a:t>也就不一样，因为不同渠道所需要的成本是不同的。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我们假设通知</a:t>
            </a:r>
            <a:r>
              <a:rPr lang="zh-CN" altLang="en-US" sz="1200" dirty="0"/>
              <a:t>的紧急程度跟包裹在快递柜中已存放的时长</a:t>
            </a:r>
            <a:r>
              <a:rPr lang="zh-CN" altLang="en-US" sz="1200" dirty="0" smtClean="0"/>
              <a:t>有关。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例如：蜂巢</a:t>
            </a:r>
            <a:r>
              <a:rPr lang="zh-CN" altLang="en-US" sz="1200" dirty="0"/>
              <a:t>的</a:t>
            </a:r>
            <a:r>
              <a:rPr lang="zh-CN" altLang="en-US" sz="1200" dirty="0" smtClean="0"/>
              <a:t>收费标准</a:t>
            </a:r>
            <a:r>
              <a:rPr lang="zh-CN" altLang="en-US" sz="1200" dirty="0" smtClean="0"/>
              <a:t>，用户</a:t>
            </a:r>
            <a:r>
              <a:rPr lang="zh-CN" altLang="en-US" sz="1200" dirty="0"/>
              <a:t>包裹的免费保管时长为</a:t>
            </a:r>
            <a:r>
              <a:rPr lang="en-US" altLang="zh-CN" sz="1200" dirty="0"/>
              <a:t>18</a:t>
            </a:r>
            <a:r>
              <a:rPr lang="zh-CN" altLang="en-US" sz="1200" dirty="0"/>
              <a:t>小时，超时后每</a:t>
            </a:r>
            <a:r>
              <a:rPr lang="en-US" altLang="zh-CN" sz="1200" dirty="0"/>
              <a:t>12</a:t>
            </a:r>
            <a:r>
              <a:rPr lang="zh-CN" altLang="en-US" sz="1200" dirty="0"/>
              <a:t>小时收费</a:t>
            </a:r>
            <a:r>
              <a:rPr lang="en-US" altLang="zh-CN" sz="1200" dirty="0"/>
              <a:t>0.5</a:t>
            </a:r>
            <a:r>
              <a:rPr lang="zh-CN" altLang="en-US" sz="1200" dirty="0"/>
              <a:t>元，</a:t>
            </a:r>
            <a:r>
              <a:rPr lang="en-US" altLang="zh-CN" sz="1200" dirty="0"/>
              <a:t>3</a:t>
            </a:r>
            <a:r>
              <a:rPr lang="zh-CN" altLang="en-US" sz="1200" dirty="0"/>
              <a:t>元</a:t>
            </a:r>
            <a:r>
              <a:rPr lang="zh-CN" altLang="en-US" sz="1200" dirty="0" smtClean="0"/>
              <a:t>封顶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假设我们取</a:t>
            </a:r>
            <a:r>
              <a:rPr lang="zh-CN" altLang="en-US" sz="1200" dirty="0"/>
              <a:t>件</a:t>
            </a:r>
            <a:r>
              <a:rPr lang="zh-CN" altLang="en-US" sz="1200" dirty="0" smtClean="0"/>
              <a:t>通知的优先级定义</a:t>
            </a:r>
            <a:r>
              <a:rPr lang="zh-CN" altLang="en-US" sz="1200" dirty="0" smtClean="0"/>
              <a:t>如下：</a:t>
            </a:r>
            <a:endParaRPr lang="zh-CN" altLang="en-US" sz="1200" dirty="0"/>
          </a:p>
          <a:p>
            <a:pPr>
              <a:lnSpc>
                <a:spcPct val="100000"/>
              </a:lnSpc>
            </a:pPr>
            <a:r>
              <a:rPr lang="en-US" altLang="zh-CN" sz="1200" b="1" dirty="0" smtClean="0"/>
              <a:t>1</a:t>
            </a:r>
            <a:r>
              <a:rPr lang="zh-CN" altLang="en-US" sz="1200" b="1" dirty="0" smtClean="0"/>
              <a:t>）</a:t>
            </a:r>
            <a:r>
              <a:rPr lang="en-US" altLang="zh-CN" sz="1200" b="1" dirty="0" smtClean="0"/>
              <a:t>normal </a:t>
            </a:r>
            <a:r>
              <a:rPr lang="zh-CN" altLang="en-US" sz="1200" b="1" dirty="0" smtClean="0"/>
              <a:t>普通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保管</a:t>
            </a:r>
            <a:r>
              <a:rPr lang="zh-CN" altLang="en-US" sz="1200" dirty="0"/>
              <a:t>时长在</a:t>
            </a:r>
            <a:r>
              <a:rPr lang="en-US" altLang="zh-CN" sz="1200" dirty="0"/>
              <a:t>12</a:t>
            </a:r>
            <a:r>
              <a:rPr lang="zh-CN" altLang="en-US" sz="1200" dirty="0"/>
              <a:t>小时内，微信</a:t>
            </a:r>
            <a:r>
              <a:rPr lang="zh-CN" altLang="en-US" sz="1200" dirty="0" smtClean="0"/>
              <a:t>告知。</a:t>
            </a:r>
            <a:endParaRPr lang="zh-CN" altLang="en-US" sz="1200" dirty="0"/>
          </a:p>
          <a:p>
            <a:pPr>
              <a:lnSpc>
                <a:spcPct val="100000"/>
              </a:lnSpc>
            </a:pPr>
            <a:r>
              <a:rPr lang="en-US" altLang="zh-CN" sz="1200" b="1" dirty="0" smtClean="0"/>
              <a:t>2</a:t>
            </a:r>
            <a:r>
              <a:rPr lang="zh-CN" altLang="en-US" sz="1200" b="1" dirty="0" smtClean="0"/>
              <a:t>）</a:t>
            </a:r>
            <a:r>
              <a:rPr lang="en-US" altLang="zh-CN" sz="1200" b="1" dirty="0" smtClean="0"/>
              <a:t>important </a:t>
            </a:r>
            <a:r>
              <a:rPr lang="zh-CN" altLang="en-US" sz="1200" b="1" dirty="0" smtClean="0"/>
              <a:t>重要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en-US" altLang="zh-CN" sz="1200" dirty="0" smtClean="0"/>
              <a:t>12~18</a:t>
            </a:r>
            <a:r>
              <a:rPr lang="zh-CN" altLang="en-US" sz="1200" dirty="0"/>
              <a:t>小时，短信</a:t>
            </a:r>
            <a:r>
              <a:rPr lang="zh-CN" altLang="en-US" sz="1200" dirty="0" smtClean="0"/>
              <a:t>告知。</a:t>
            </a:r>
            <a:endParaRPr lang="zh-CN" altLang="en-US" sz="1200" dirty="0"/>
          </a:p>
          <a:p>
            <a:pPr>
              <a:lnSpc>
                <a:spcPct val="100000"/>
              </a:lnSpc>
            </a:pPr>
            <a:r>
              <a:rPr lang="en-US" altLang="zh-CN" sz="1200" b="1" dirty="0" smtClean="0"/>
              <a:t>3</a:t>
            </a:r>
            <a:r>
              <a:rPr lang="zh-CN" altLang="en-US" sz="1200" b="1" dirty="0" smtClean="0"/>
              <a:t>）</a:t>
            </a:r>
            <a:r>
              <a:rPr lang="en-US" altLang="zh-CN" sz="1200" b="1" dirty="0" smtClean="0"/>
              <a:t>urgency </a:t>
            </a:r>
            <a:r>
              <a:rPr lang="zh-CN" altLang="en-US" sz="1200" b="1" dirty="0" smtClean="0"/>
              <a:t>紧急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en-US" altLang="zh-CN" sz="1200" dirty="0" smtClean="0"/>
              <a:t>18 </a:t>
            </a:r>
            <a:r>
              <a:rPr lang="en-US" altLang="zh-CN" sz="1200" dirty="0"/>
              <a:t>~ 72</a:t>
            </a:r>
            <a:r>
              <a:rPr lang="zh-CN" altLang="en-US" sz="1200" dirty="0"/>
              <a:t>小时，电话</a:t>
            </a:r>
            <a:r>
              <a:rPr lang="zh-CN" altLang="en-US" sz="1200" dirty="0" smtClean="0"/>
              <a:t>告知。</a:t>
            </a:r>
            <a:endParaRPr lang="zh-CN" altLang="en-US" sz="1200" dirty="0"/>
          </a:p>
          <a:p>
            <a:pPr>
              <a:lnSpc>
                <a:spcPct val="100000"/>
              </a:lnSpc>
            </a:pPr>
            <a:r>
              <a:rPr lang="en-US" altLang="zh-CN" sz="1200" b="1" dirty="0" smtClean="0"/>
              <a:t>4</a:t>
            </a:r>
            <a:r>
              <a:rPr lang="zh-CN" altLang="en-US" sz="1200" b="1" dirty="0" smtClean="0"/>
              <a:t>）</a:t>
            </a:r>
            <a:r>
              <a:rPr lang="en-US" altLang="zh-CN" sz="1200" b="1" dirty="0" smtClean="0"/>
              <a:t>serious </a:t>
            </a:r>
            <a:r>
              <a:rPr lang="zh-CN" altLang="en-US" sz="1200" b="1" dirty="0" smtClean="0"/>
              <a:t>严重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en-US" altLang="zh-CN" sz="1200" dirty="0" smtClean="0"/>
              <a:t>72</a:t>
            </a:r>
            <a:r>
              <a:rPr lang="zh-CN" altLang="en-US" sz="1200" dirty="0"/>
              <a:t>小时以上，人工干预，快递员自行</a:t>
            </a:r>
            <a:r>
              <a:rPr lang="zh-CN" altLang="en-US" sz="1200" dirty="0" smtClean="0"/>
              <a:t>取出。</a:t>
            </a:r>
            <a:endParaRPr lang="zh-CN" altLang="en-US" sz="1200" dirty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编码</a:t>
            </a:r>
            <a:r>
              <a:rPr lang="zh-CN" altLang="en-US" sz="1200" dirty="0" smtClean="0"/>
              <a:t>时，可以采用分支判断语句来实现，但这样的代码扩展性</a:t>
            </a:r>
            <a:r>
              <a:rPr lang="zh-CN" altLang="en-US" sz="1200" dirty="0" smtClean="0"/>
              <a:t>不好</a:t>
            </a:r>
            <a:r>
              <a:rPr lang="zh-CN" altLang="en-US" sz="1200" dirty="0" smtClean="0"/>
              <a:t>，此时就可以采用策略</a:t>
            </a:r>
            <a:r>
              <a:rPr lang="zh-CN" altLang="en-US" sz="1200" dirty="0" smtClean="0"/>
              <a:t>模式。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endParaRPr lang="en-US" altLang="zh-CN" sz="1200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000" dirty="0" smtClean="0"/>
              <a:t>行为型</a:t>
            </a:r>
            <a:r>
              <a:rPr lang="en-US" altLang="zh-CN" sz="2000" dirty="0" smtClean="0"/>
              <a:t>2-</a:t>
            </a:r>
            <a:r>
              <a:rPr lang="zh-CN" altLang="en-US" sz="2000" dirty="0" smtClean="0"/>
              <a:t>策略模式</a:t>
            </a:r>
            <a:r>
              <a:rPr lang="en-US" altLang="zh-CN" sz="2000" dirty="0" smtClean="0"/>
              <a:t>1-</a:t>
            </a:r>
            <a:r>
              <a:rPr lang="zh-CN" altLang="en-US" sz="2000" dirty="0" smtClean="0"/>
              <a:t>应用场景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394" y="2399479"/>
            <a:ext cx="38195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5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1200" b="1" dirty="0"/>
              <a:t>2.</a:t>
            </a:r>
            <a:r>
              <a:rPr lang="zh-CN" altLang="en-US" sz="1200" b="1" dirty="0"/>
              <a:t>概念定义</a:t>
            </a:r>
            <a:endParaRPr lang="en-US" altLang="zh-CN" sz="1200" b="1" dirty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策略可</a:t>
            </a:r>
            <a:r>
              <a:rPr lang="zh-CN" altLang="en-US" sz="1200" dirty="0"/>
              <a:t>理解</a:t>
            </a:r>
            <a:r>
              <a:rPr lang="zh-CN" altLang="en-US" sz="1200" dirty="0" smtClean="0"/>
              <a:t>为业务</a:t>
            </a:r>
            <a:r>
              <a:rPr lang="zh-CN" altLang="en-US" sz="1200" b="1" dirty="0" smtClean="0"/>
              <a:t>接口</a:t>
            </a:r>
            <a:r>
              <a:rPr lang="zh-CN" altLang="en-US" sz="1200" dirty="0" smtClean="0"/>
              <a:t>和</a:t>
            </a:r>
            <a:r>
              <a:rPr lang="zh-CN" altLang="en-US" sz="1200" dirty="0" smtClean="0"/>
              <a:t>一组</a:t>
            </a:r>
            <a:r>
              <a:rPr lang="zh-CN" altLang="en-US" sz="1200" dirty="0" smtClean="0"/>
              <a:t>具体</a:t>
            </a:r>
            <a:r>
              <a:rPr lang="zh-CN" altLang="en-US" sz="1200" b="1" dirty="0"/>
              <a:t>实现类</a:t>
            </a:r>
            <a:r>
              <a:rPr lang="zh-CN" altLang="en-US" sz="1200" dirty="0"/>
              <a:t>，</a:t>
            </a:r>
            <a:r>
              <a:rPr lang="zh-CN" altLang="en-US" sz="1200" dirty="0" smtClean="0"/>
              <a:t>并且可在</a:t>
            </a:r>
            <a:r>
              <a:rPr lang="zh-CN" altLang="en-US" sz="1200" dirty="0"/>
              <a:t>程序</a:t>
            </a:r>
            <a:r>
              <a:rPr lang="zh-CN" altLang="en-US" sz="1200" b="1" dirty="0"/>
              <a:t>运行时</a:t>
            </a:r>
            <a:r>
              <a:rPr lang="zh-CN" altLang="en-US" sz="1200" dirty="0" smtClean="0"/>
              <a:t>根据需要</a:t>
            </a:r>
            <a:r>
              <a:rPr lang="zh-CN" altLang="en-US" sz="1200" b="1" dirty="0"/>
              <a:t>动态选取</a:t>
            </a:r>
            <a:r>
              <a:rPr lang="zh-CN" altLang="en-US" sz="1200" dirty="0" smtClean="0"/>
              <a:t>具体的策略实现来满足业务功能。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策略：业务接口</a:t>
            </a:r>
            <a:r>
              <a:rPr lang="en-US" altLang="zh-CN" sz="1200" dirty="0" smtClean="0"/>
              <a:t>+</a:t>
            </a:r>
            <a:r>
              <a:rPr lang="zh-CN" altLang="en-US" sz="1200" dirty="0" smtClean="0"/>
              <a:t>实现类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动态：运行时动态选取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en-US" altLang="zh-CN" sz="1200" b="1" dirty="0" smtClean="0"/>
              <a:t>3</a:t>
            </a:r>
            <a:r>
              <a:rPr lang="en-US" altLang="zh-CN" sz="1200" b="1" dirty="0" smtClean="0"/>
              <a:t>.</a:t>
            </a:r>
            <a:r>
              <a:rPr lang="zh-CN" altLang="en-US" sz="1200" b="1" dirty="0" smtClean="0"/>
              <a:t>技术实现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en-US" altLang="zh-CN" sz="1200" b="1" dirty="0" smtClean="0"/>
              <a:t>1</a:t>
            </a:r>
            <a:r>
              <a:rPr lang="zh-CN" altLang="en-US" sz="1200" b="1" dirty="0" smtClean="0"/>
              <a:t>）实现步骤</a:t>
            </a:r>
            <a:endParaRPr lang="en-US" altLang="zh-CN" sz="1200" b="1" dirty="0" smtClean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定义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策略即定义业务接口和一组</a:t>
            </a:r>
            <a:r>
              <a:rPr lang="zh-CN" altLang="en-US" sz="1200" dirty="0" smtClean="0"/>
              <a:t>具体实现</a:t>
            </a:r>
            <a:r>
              <a:rPr lang="zh-CN" altLang="en-US" sz="1200" dirty="0" smtClean="0"/>
              <a:t>类</a:t>
            </a:r>
            <a:endParaRPr lang="en-US" altLang="zh-CN" sz="1200" dirty="0" smtClean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创建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通过策略工厂来创建具体的策略对象，如果策略对象是无状态的，那么可通过</a:t>
            </a:r>
            <a:r>
              <a:rPr lang="en-US" altLang="zh-CN" sz="1200" dirty="0" smtClean="0"/>
              <a:t>Map</a:t>
            </a:r>
            <a:r>
              <a:rPr lang="zh-CN" altLang="en-US" sz="1200" dirty="0" smtClean="0"/>
              <a:t>来缓存策略对象避免重复创建。</a:t>
            </a:r>
            <a:endParaRPr lang="en-US" altLang="zh-CN" sz="1200" dirty="0" smtClean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使用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在运行时根据</a:t>
            </a:r>
            <a:r>
              <a:rPr lang="zh-CN" altLang="en-US" sz="1200" dirty="0" smtClean="0"/>
              <a:t>具体需要</a:t>
            </a:r>
            <a:r>
              <a:rPr lang="zh-CN" altLang="en-US" sz="1200" dirty="0" smtClean="0"/>
              <a:t>来动态确定使用哪个</a:t>
            </a:r>
            <a:r>
              <a:rPr lang="zh-CN" altLang="en-US" sz="1200" dirty="0" smtClean="0"/>
              <a:t>策略实现，</a:t>
            </a:r>
            <a:r>
              <a:rPr lang="zh-CN" altLang="en-US" sz="1200" dirty="0" smtClean="0"/>
              <a:t>这里的运行</a:t>
            </a:r>
            <a:r>
              <a:rPr lang="zh-CN" altLang="en-US" sz="1200" dirty="0" smtClean="0"/>
              <a:t>时动态，可通过</a:t>
            </a:r>
            <a:r>
              <a:rPr lang="zh-CN" altLang="en-US" sz="1200" dirty="0" smtClean="0"/>
              <a:t>不同的配置文件、不同</a:t>
            </a:r>
            <a:r>
              <a:rPr lang="zh-CN" altLang="en-US" sz="1200" dirty="0"/>
              <a:t>的</a:t>
            </a:r>
            <a:r>
              <a:rPr lang="zh-CN" altLang="en-US" sz="1200" dirty="0" smtClean="0"/>
              <a:t>用户</a:t>
            </a:r>
            <a:r>
              <a:rPr lang="zh-CN" altLang="en-US" sz="1200" dirty="0"/>
              <a:t>输入</a:t>
            </a:r>
            <a:r>
              <a:rPr lang="zh-CN" altLang="en-US" sz="1200" dirty="0" smtClean="0"/>
              <a:t>或不同的运算结果来动态选择。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endParaRPr lang="zh-CN" altLang="en-US" sz="12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000" dirty="0" smtClean="0"/>
              <a:t>行为型</a:t>
            </a:r>
            <a:r>
              <a:rPr lang="en-US" altLang="zh-CN" sz="2000" dirty="0" smtClean="0"/>
              <a:t>2-</a:t>
            </a:r>
            <a:r>
              <a:rPr lang="zh-CN" altLang="en-US" sz="2000" dirty="0" smtClean="0"/>
              <a:t>策略模式</a:t>
            </a:r>
            <a:r>
              <a:rPr lang="en-US" altLang="zh-CN" sz="2000" dirty="0" smtClean="0"/>
              <a:t>2-</a:t>
            </a:r>
            <a:r>
              <a:rPr lang="zh-CN" altLang="en-US" sz="2000" dirty="0" smtClean="0"/>
              <a:t>定义和实现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6957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1000" b="1" dirty="0" smtClean="0"/>
              <a:t>4.</a:t>
            </a:r>
            <a:r>
              <a:rPr lang="zh-CN" altLang="en-US" sz="1000" b="1" dirty="0" smtClean="0"/>
              <a:t>案例分析</a:t>
            </a:r>
            <a:endParaRPr lang="en-US" altLang="zh-CN" sz="1000" b="1" dirty="0" smtClean="0"/>
          </a:p>
          <a:p>
            <a:pPr>
              <a:lnSpc>
                <a:spcPct val="100000"/>
              </a:lnSpc>
            </a:pPr>
            <a:r>
              <a:rPr lang="zh-CN" altLang="en-US" sz="1000" dirty="0" smtClean="0"/>
              <a:t>我们还是以开头说的取件</a:t>
            </a:r>
            <a:r>
              <a:rPr lang="zh-CN" altLang="en-US" sz="1000" dirty="0" smtClean="0"/>
              <a:t>通知为</a:t>
            </a:r>
            <a:r>
              <a:rPr lang="zh-CN" altLang="en-US" sz="1000" dirty="0" smtClean="0"/>
              <a:t>例：</a:t>
            </a:r>
            <a:endParaRPr lang="en-US" altLang="zh-CN" sz="1000" dirty="0" smtClean="0"/>
          </a:p>
          <a:p>
            <a:pPr>
              <a:lnSpc>
                <a:spcPct val="100000"/>
              </a:lnSpc>
            </a:pPr>
            <a:r>
              <a:rPr lang="zh-CN" altLang="en-US" sz="1000" dirty="0" smtClean="0"/>
              <a:t>取</a:t>
            </a:r>
            <a:r>
              <a:rPr lang="zh-CN" altLang="en-US" sz="1000" dirty="0"/>
              <a:t>件通知的</a:t>
            </a:r>
            <a:r>
              <a:rPr lang="zh-CN" altLang="en-US" sz="1000" dirty="0" smtClean="0"/>
              <a:t>优先级定义</a:t>
            </a:r>
            <a:r>
              <a:rPr lang="zh-CN" altLang="en-US" sz="1000" dirty="0" smtClean="0"/>
              <a:t>为：</a:t>
            </a:r>
            <a:endParaRPr lang="zh-CN" altLang="en-US" sz="1000" dirty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000" b="1" dirty="0"/>
              <a:t>normal</a:t>
            </a:r>
            <a:r>
              <a:rPr lang="en-US" altLang="zh-CN" sz="1000" dirty="0"/>
              <a:t> </a:t>
            </a:r>
            <a:r>
              <a:rPr lang="zh-CN" altLang="en-US" sz="1000" dirty="0"/>
              <a:t>保管时长在</a:t>
            </a:r>
            <a:r>
              <a:rPr lang="en-US" altLang="zh-CN" sz="1000" dirty="0"/>
              <a:t>12</a:t>
            </a:r>
            <a:r>
              <a:rPr lang="zh-CN" altLang="en-US" sz="1000" dirty="0"/>
              <a:t>小时内，微信告知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000" b="1" dirty="0"/>
              <a:t>important</a:t>
            </a:r>
            <a:r>
              <a:rPr lang="en-US" altLang="zh-CN" sz="1000" dirty="0"/>
              <a:t> 12~18</a:t>
            </a:r>
            <a:r>
              <a:rPr lang="zh-CN" altLang="en-US" sz="1000" dirty="0"/>
              <a:t>小时，短信告知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000" b="1" dirty="0"/>
              <a:t>urgency</a:t>
            </a:r>
            <a:r>
              <a:rPr lang="en-US" altLang="zh-CN" sz="1000" dirty="0"/>
              <a:t> 18 ~ 72</a:t>
            </a:r>
            <a:r>
              <a:rPr lang="zh-CN" altLang="en-US" sz="1000" dirty="0"/>
              <a:t>小时，电话告知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000" b="1" dirty="0"/>
              <a:t>serious</a:t>
            </a:r>
            <a:r>
              <a:rPr lang="en-US" altLang="zh-CN" sz="1000" dirty="0"/>
              <a:t> 72</a:t>
            </a:r>
            <a:r>
              <a:rPr lang="zh-CN" altLang="en-US" sz="1000" dirty="0"/>
              <a:t>小时以上，人工干预，快递员自行</a:t>
            </a:r>
            <a:r>
              <a:rPr lang="zh-CN" altLang="en-US" sz="1000" dirty="0" smtClean="0"/>
              <a:t>取出</a:t>
            </a:r>
            <a:endParaRPr lang="en-US" altLang="zh-CN" sz="1000" dirty="0"/>
          </a:p>
          <a:p>
            <a:pPr>
              <a:lnSpc>
                <a:spcPct val="100000"/>
              </a:lnSpc>
            </a:pPr>
            <a:r>
              <a:rPr lang="en-US" altLang="zh-CN" sz="1000" b="1" dirty="0" smtClean="0"/>
              <a:t>1</a:t>
            </a:r>
            <a:r>
              <a:rPr lang="zh-CN" altLang="en-US" sz="1000" b="1" dirty="0" smtClean="0"/>
              <a:t>）类图</a:t>
            </a:r>
            <a:endParaRPr lang="en-US" altLang="zh-CN" sz="1000" b="1" dirty="0" smtClean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000" b="1" dirty="0" smtClean="0"/>
              <a:t>策略定义</a:t>
            </a:r>
            <a:endParaRPr lang="en-US" altLang="zh-CN" sz="1000" b="1" dirty="0" smtClean="0"/>
          </a:p>
          <a:p>
            <a:pPr>
              <a:lnSpc>
                <a:spcPct val="100000"/>
              </a:lnSpc>
            </a:pPr>
            <a:r>
              <a:rPr lang="zh-CN" altLang="en-US" sz="1000" dirty="0" smtClean="0"/>
              <a:t>策略接口</a:t>
            </a:r>
            <a:r>
              <a:rPr lang="en-US" altLang="zh-CN" sz="1000" dirty="0"/>
              <a:t> </a:t>
            </a:r>
            <a:r>
              <a:rPr lang="en-US" altLang="zh-CN" sz="1000" dirty="0" err="1" smtClean="0"/>
              <a:t>PackageNoticeStrategy</a:t>
            </a:r>
            <a:r>
              <a:rPr lang="en-US" altLang="zh-CN" sz="1000" dirty="0" smtClean="0"/>
              <a:t> </a:t>
            </a:r>
            <a:r>
              <a:rPr lang="zh-CN" altLang="en-US" sz="1000" dirty="0"/>
              <a:t>和 四个</a:t>
            </a:r>
            <a:r>
              <a:rPr lang="zh-CN" altLang="en-US" sz="1000" dirty="0" smtClean="0"/>
              <a:t>具体实现</a:t>
            </a:r>
            <a:r>
              <a:rPr lang="zh-CN" altLang="en-US" sz="1000" dirty="0"/>
              <a:t>类 </a:t>
            </a:r>
            <a:endParaRPr lang="en-US" altLang="zh-CN" sz="1000" dirty="0" smtClean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000" b="1" dirty="0" smtClean="0"/>
              <a:t>策略创建</a:t>
            </a:r>
            <a:endParaRPr lang="en-US" altLang="zh-CN" sz="1000" b="1" dirty="0" smtClean="0"/>
          </a:p>
          <a:p>
            <a:pPr>
              <a:lnSpc>
                <a:spcPct val="100000"/>
              </a:lnSpc>
            </a:pPr>
            <a:r>
              <a:rPr lang="zh-CN" altLang="en-US" sz="1000" dirty="0" smtClean="0"/>
              <a:t>策略工厂 </a:t>
            </a:r>
            <a:r>
              <a:rPr lang="en-US" altLang="zh-CN" sz="1000" dirty="0" err="1" smtClean="0"/>
              <a:t>NoticeStrategyFactory</a:t>
            </a:r>
            <a:endParaRPr lang="en-US" altLang="zh-CN" sz="1000" dirty="0" smtClean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000" b="1" dirty="0" smtClean="0"/>
              <a:t>策略使用</a:t>
            </a:r>
            <a:endParaRPr lang="en-US" altLang="zh-CN" sz="1000" b="1" dirty="0" smtClean="0"/>
          </a:p>
          <a:p>
            <a:pPr>
              <a:lnSpc>
                <a:spcPct val="100000"/>
              </a:lnSpc>
            </a:pPr>
            <a:r>
              <a:rPr lang="zh-CN" altLang="en-US" sz="1000" dirty="0" smtClean="0"/>
              <a:t>快递包裹的状态管理类 </a:t>
            </a:r>
            <a:r>
              <a:rPr lang="en-US" altLang="zh-CN" sz="1000" dirty="0" err="1" smtClean="0"/>
              <a:t>PackageStatusManager</a:t>
            </a:r>
            <a:endParaRPr lang="en-US" altLang="zh-CN" sz="1000" dirty="0"/>
          </a:p>
          <a:p>
            <a:pPr>
              <a:lnSpc>
                <a:spcPct val="100000"/>
              </a:lnSpc>
            </a:pPr>
            <a:r>
              <a:rPr lang="en-US" altLang="zh-CN" sz="1000" b="1" dirty="0" smtClean="0"/>
              <a:t>2</a:t>
            </a:r>
            <a:r>
              <a:rPr lang="zh-CN" altLang="en-US" sz="1000" b="1" dirty="0" smtClean="0"/>
              <a:t>）模式优化比较</a:t>
            </a:r>
            <a:endParaRPr lang="en-US" altLang="zh-CN" sz="1000" b="1" dirty="0" smtClean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000" b="1" dirty="0" smtClean="0"/>
              <a:t>模式前</a:t>
            </a:r>
            <a:endParaRPr lang="en-US" altLang="zh-CN" sz="1000" dirty="0"/>
          </a:p>
          <a:p>
            <a:pPr>
              <a:lnSpc>
                <a:spcPct val="100000"/>
              </a:lnSpc>
            </a:pPr>
            <a:r>
              <a:rPr lang="zh-CN" altLang="en-US" sz="1000" dirty="0" smtClean="0"/>
              <a:t>各个</a:t>
            </a:r>
            <a:r>
              <a:rPr lang="en-US" altLang="zh-CN" sz="1000" dirty="0" smtClean="0"/>
              <a:t>Notice</a:t>
            </a:r>
            <a:r>
              <a:rPr lang="zh-CN" altLang="en-US" sz="1000" dirty="0" smtClean="0"/>
              <a:t>的功能与</a:t>
            </a:r>
            <a:r>
              <a:rPr lang="en-US" altLang="zh-CN" sz="1000" dirty="0" err="1" smtClean="0"/>
              <a:t>PackageStatusManager</a:t>
            </a:r>
            <a:r>
              <a:rPr lang="zh-CN" altLang="en-US" sz="1000" dirty="0" smtClean="0"/>
              <a:t>之间是直接依赖的，</a:t>
            </a:r>
            <a:r>
              <a:rPr lang="zh-CN" altLang="en-US" sz="1000" dirty="0" smtClean="0"/>
              <a:t>耦合度高，代码不易维护。</a:t>
            </a:r>
            <a:endParaRPr lang="en-US" altLang="zh-CN" sz="1000" dirty="0" smtClean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000" b="1" dirty="0" smtClean="0"/>
              <a:t>模式后</a:t>
            </a:r>
            <a:endParaRPr lang="en-US" altLang="zh-CN" sz="1000" dirty="0"/>
          </a:p>
          <a:p>
            <a:pPr>
              <a:lnSpc>
                <a:spcPct val="100000"/>
              </a:lnSpc>
            </a:pPr>
            <a:r>
              <a:rPr lang="zh-CN" altLang="en-US" sz="1000" dirty="0" smtClean="0"/>
              <a:t>耦合度低，代码扩展性强，但类的数量多了，代码可读性变弱了。</a:t>
            </a:r>
            <a:endParaRPr lang="zh-CN" altLang="en-US" sz="10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000" dirty="0" smtClean="0"/>
              <a:t>行为型</a:t>
            </a:r>
            <a:r>
              <a:rPr lang="en-US" altLang="zh-CN" sz="2000" dirty="0" smtClean="0"/>
              <a:t>2-</a:t>
            </a:r>
            <a:r>
              <a:rPr lang="zh-CN" altLang="en-US" sz="2000" dirty="0" smtClean="0"/>
              <a:t>策略模式</a:t>
            </a:r>
            <a:r>
              <a:rPr lang="en-US" altLang="zh-CN" sz="2000" dirty="0" smtClean="0"/>
              <a:t>3-</a:t>
            </a:r>
            <a:r>
              <a:rPr lang="zh-CN" altLang="en-US" sz="2000" dirty="0" smtClean="0"/>
              <a:t>案例分析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735" y="984948"/>
            <a:ext cx="6159492" cy="543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0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1200" b="1" dirty="0" smtClean="0"/>
              <a:t>5.</a:t>
            </a:r>
            <a:r>
              <a:rPr lang="zh-CN" altLang="en-US" sz="1200" b="1" dirty="0" smtClean="0"/>
              <a:t> 分支</a:t>
            </a:r>
            <a:r>
              <a:rPr lang="zh-CN" altLang="en-US" sz="1200" b="1" dirty="0"/>
              <a:t>判断是怎么</a:t>
            </a:r>
            <a:r>
              <a:rPr lang="zh-CN" altLang="en-US" sz="1200" b="1" dirty="0" smtClean="0"/>
              <a:t>消失的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zh-CN" altLang="en-US" sz="1200" dirty="0"/>
              <a:t>策略模式</a:t>
            </a:r>
            <a:r>
              <a:rPr lang="zh-CN" altLang="en-US" sz="1200" dirty="0" smtClean="0"/>
              <a:t>是用来</a:t>
            </a:r>
            <a:r>
              <a:rPr lang="zh-CN" altLang="en-US" sz="1200" dirty="0"/>
              <a:t>避免代码中出现大量功能复杂的分支判断语句</a:t>
            </a:r>
            <a:r>
              <a:rPr lang="zh-CN" altLang="en-US" sz="1200" dirty="0" smtClean="0"/>
              <a:t>的，那么具体是怎么做到的呢？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通过区分</a:t>
            </a:r>
            <a:r>
              <a:rPr lang="zh-CN" altLang="en-US" sz="1200" dirty="0" smtClean="0"/>
              <a:t>策略是否存在状态，</a:t>
            </a:r>
            <a:r>
              <a:rPr lang="zh-CN" altLang="en-US" sz="1200" dirty="0" smtClean="0"/>
              <a:t>来决定需要使用哪种实现方式。</a:t>
            </a:r>
            <a:endParaRPr lang="en-US" altLang="zh-CN" sz="1200" dirty="0"/>
          </a:p>
          <a:p>
            <a:pPr>
              <a:lnSpc>
                <a:spcPct val="100000"/>
              </a:lnSpc>
            </a:pPr>
            <a:r>
              <a:rPr lang="en-US" altLang="zh-CN" sz="1200" b="1" dirty="0" smtClean="0"/>
              <a:t>1</a:t>
            </a:r>
            <a:r>
              <a:rPr lang="zh-CN" altLang="en-US" sz="1200" b="1" dirty="0"/>
              <a:t>）无状态策略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策略类对象可以重复使用，此时可</a:t>
            </a:r>
            <a:r>
              <a:rPr lang="zh-CN" altLang="en-US" sz="1200" dirty="0"/>
              <a:t>通过策略</a:t>
            </a:r>
            <a:r>
              <a:rPr lang="zh-CN" altLang="en-US" sz="1200" dirty="0" smtClean="0"/>
              <a:t>工厂的</a:t>
            </a:r>
            <a:r>
              <a:rPr lang="zh-CN" altLang="en-US" sz="1200" b="1" dirty="0"/>
              <a:t>查表法</a:t>
            </a:r>
            <a:r>
              <a:rPr lang="zh-CN" altLang="en-US" sz="1200" dirty="0"/>
              <a:t> </a:t>
            </a:r>
            <a:r>
              <a:rPr lang="en-US" altLang="zh-CN" sz="1200" dirty="0"/>
              <a:t>Map&lt;</a:t>
            </a:r>
            <a:r>
              <a:rPr lang="en-US" altLang="zh-CN" sz="1200" dirty="0" err="1"/>
              <a:t>type,Strategy</a:t>
            </a:r>
            <a:r>
              <a:rPr lang="en-US" altLang="zh-CN" sz="1200" dirty="0"/>
              <a:t>&gt;</a:t>
            </a:r>
            <a:r>
              <a:rPr lang="zh-CN" altLang="en-US" sz="1200" dirty="0"/>
              <a:t>来</a:t>
            </a:r>
            <a:r>
              <a:rPr lang="zh-CN" altLang="en-US" sz="1200" dirty="0" smtClean="0"/>
              <a:t>实现，最终就是通过查表法来替代了分支语句。</a:t>
            </a:r>
            <a:endParaRPr lang="zh-CN" altLang="en-US" sz="1200" dirty="0"/>
          </a:p>
          <a:p>
            <a:pPr>
              <a:lnSpc>
                <a:spcPct val="100000"/>
              </a:lnSpc>
            </a:pPr>
            <a:r>
              <a:rPr lang="en-US" altLang="zh-CN" sz="1200" b="1" dirty="0" smtClean="0"/>
              <a:t>2</a:t>
            </a:r>
            <a:r>
              <a:rPr lang="zh-CN" altLang="en-US" sz="1200" b="1" dirty="0"/>
              <a:t>）有状态策略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策略类对象不可重复使用，那么</a:t>
            </a:r>
            <a:r>
              <a:rPr lang="zh-CN" altLang="en-US" sz="1200" dirty="0"/>
              <a:t>需要策略工厂每次返回不同的策略对象</a:t>
            </a:r>
            <a:r>
              <a:rPr lang="zh-CN" altLang="en-US" sz="1200" dirty="0" smtClean="0"/>
              <a:t>，此时</a:t>
            </a:r>
            <a:r>
              <a:rPr lang="zh-CN" altLang="en-US" sz="1200" dirty="0"/>
              <a:t>条件语句就会转移到策略工厂里面</a:t>
            </a:r>
            <a:r>
              <a:rPr lang="zh-CN" altLang="en-US" sz="1200" dirty="0" smtClean="0"/>
              <a:t>，所以本质上条件语句是不会消失的。</a:t>
            </a:r>
            <a:endParaRPr lang="zh-CN" altLang="en-US" sz="1200" dirty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但一种</a:t>
            </a:r>
            <a:r>
              <a:rPr lang="zh-CN" altLang="en-US" sz="1200" dirty="0" smtClean="0"/>
              <a:t>常规做法</a:t>
            </a:r>
            <a:r>
              <a:rPr lang="zh-CN" altLang="en-US" sz="1200" dirty="0" smtClean="0"/>
              <a:t>是通过</a:t>
            </a:r>
            <a:r>
              <a:rPr lang="zh-CN" altLang="en-US" sz="1200" b="1" dirty="0"/>
              <a:t>配置文件或注解</a:t>
            </a:r>
            <a:r>
              <a:rPr lang="zh-CN" altLang="en-US" sz="1200" dirty="0"/>
              <a:t>的</a:t>
            </a:r>
            <a:r>
              <a:rPr lang="zh-CN" altLang="en-US" sz="1200" dirty="0" smtClean="0"/>
              <a:t>方式来声明具体策略类，然后通过</a:t>
            </a:r>
            <a:r>
              <a:rPr lang="zh-CN" altLang="en-US" sz="1200" dirty="0" smtClean="0"/>
              <a:t>反射方式</a:t>
            </a:r>
            <a:r>
              <a:rPr lang="zh-CN" altLang="en-US" sz="1200" dirty="0"/>
              <a:t>动态加载策略类和创建策略</a:t>
            </a:r>
            <a:r>
              <a:rPr lang="zh-CN" altLang="en-US" sz="1200" dirty="0" smtClean="0"/>
              <a:t>对象。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例如：</a:t>
            </a:r>
            <a:r>
              <a:rPr lang="en-US" altLang="zh-CN" sz="1200" dirty="0" smtClean="0"/>
              <a:t>Spring</a:t>
            </a:r>
            <a:r>
              <a:rPr lang="zh-CN" altLang="en-US" sz="1200" dirty="0"/>
              <a:t>框架</a:t>
            </a:r>
            <a:r>
              <a:rPr lang="zh-CN" altLang="en-US" sz="1200" dirty="0" smtClean="0"/>
              <a:t>中就有很多这样</a:t>
            </a:r>
            <a:r>
              <a:rPr lang="zh-CN" altLang="en-US" sz="1200" dirty="0"/>
              <a:t>的</a:t>
            </a:r>
            <a:r>
              <a:rPr lang="zh-CN" altLang="en-US" sz="1200" dirty="0" smtClean="0"/>
              <a:t>应用场景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en-US" altLang="zh-CN" sz="1200" b="1" dirty="0" smtClean="0"/>
              <a:t>6.</a:t>
            </a:r>
            <a:r>
              <a:rPr lang="zh-CN" altLang="en-US" sz="1200" b="1" dirty="0" smtClean="0"/>
              <a:t>跟多态区别</a:t>
            </a:r>
            <a:endParaRPr lang="en-US" altLang="zh-CN" sz="1200" b="1" dirty="0"/>
          </a:p>
          <a:p>
            <a:pPr>
              <a:lnSpc>
                <a:spcPct val="100000"/>
              </a:lnSpc>
            </a:pPr>
            <a:r>
              <a:rPr lang="en-US" altLang="zh-CN" sz="1200" b="1" dirty="0" smtClean="0"/>
              <a:t>1</a:t>
            </a:r>
            <a:r>
              <a:rPr lang="zh-CN" altLang="en-US" sz="1200" b="1" dirty="0" smtClean="0"/>
              <a:t>）多态</a:t>
            </a:r>
            <a:endParaRPr lang="en-US" altLang="zh-CN" sz="1200" b="1" dirty="0"/>
          </a:p>
          <a:p>
            <a:pPr>
              <a:lnSpc>
                <a:spcPct val="100000"/>
              </a:lnSpc>
            </a:pPr>
            <a:r>
              <a:rPr lang="zh-CN" altLang="en-US" sz="1200" dirty="0"/>
              <a:t>是一</a:t>
            </a:r>
            <a:r>
              <a:rPr lang="zh-CN" altLang="en-US" sz="1200" dirty="0" smtClean="0"/>
              <a:t>种语言层次的概念机制，是</a:t>
            </a:r>
            <a:r>
              <a:rPr lang="zh-CN" altLang="en-US" sz="1200" b="1" dirty="0" smtClean="0"/>
              <a:t>基于抽象而非实现编程</a:t>
            </a:r>
            <a:r>
              <a:rPr lang="zh-CN" altLang="en-US" sz="1200" dirty="0"/>
              <a:t>所带来的</a:t>
            </a:r>
            <a:r>
              <a:rPr lang="zh-CN" altLang="en-US" sz="1200" dirty="0" smtClean="0"/>
              <a:t>效果，通过 继承</a:t>
            </a:r>
            <a:r>
              <a:rPr lang="en-US" altLang="zh-CN" sz="1200" dirty="0" smtClean="0"/>
              <a:t>+</a:t>
            </a:r>
            <a:r>
              <a:rPr lang="zh-CN" altLang="en-US" sz="1200" dirty="0" smtClean="0"/>
              <a:t>函数重写</a:t>
            </a:r>
            <a:r>
              <a:rPr lang="en-US" altLang="zh-CN" sz="1200" dirty="0" smtClean="0"/>
              <a:t>+</a:t>
            </a:r>
            <a:r>
              <a:rPr lang="zh-CN" altLang="en-US" sz="1200" dirty="0" smtClean="0"/>
              <a:t>对象的向上引用（父引用子） 来实现。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en-US" altLang="zh-CN" sz="1200" b="1" dirty="0" smtClean="0"/>
              <a:t>2</a:t>
            </a:r>
            <a:r>
              <a:rPr lang="zh-CN" altLang="en-US" sz="1200" b="1" dirty="0" smtClean="0"/>
              <a:t>）</a:t>
            </a:r>
            <a:r>
              <a:rPr lang="zh-CN" altLang="en-US" sz="1200" b="1" dirty="0"/>
              <a:t>策略模式</a:t>
            </a:r>
            <a:endParaRPr lang="en-US" altLang="zh-CN" sz="1200" b="1" dirty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是多态机制的体现，使用多态机制来实现。</a:t>
            </a:r>
            <a:endParaRPr lang="en-US" altLang="zh-CN" sz="1200" dirty="0"/>
          </a:p>
          <a:p>
            <a:pPr>
              <a:lnSpc>
                <a:spcPct val="100000"/>
              </a:lnSpc>
            </a:pPr>
            <a:endParaRPr lang="en-US" altLang="zh-CN" sz="1200" b="1" dirty="0"/>
          </a:p>
          <a:p>
            <a:pPr>
              <a:lnSpc>
                <a:spcPct val="100000"/>
              </a:lnSpc>
            </a:pPr>
            <a:endParaRPr lang="en-US" altLang="zh-CN" sz="1200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000" dirty="0" smtClean="0"/>
              <a:t>行为型</a:t>
            </a:r>
            <a:r>
              <a:rPr lang="en-US" altLang="zh-CN" sz="2000" dirty="0" smtClean="0"/>
              <a:t>2-</a:t>
            </a:r>
            <a:r>
              <a:rPr lang="zh-CN" altLang="en-US" sz="2000" dirty="0" smtClean="0"/>
              <a:t>策略模式</a:t>
            </a:r>
            <a:r>
              <a:rPr lang="en-US" altLang="zh-CN" sz="2000" dirty="0" smtClean="0"/>
              <a:t>4-</a:t>
            </a:r>
            <a:r>
              <a:rPr lang="zh-CN" altLang="en-US" sz="2000" dirty="0" smtClean="0"/>
              <a:t>模式思考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9532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1200" b="1" dirty="0" smtClean="0"/>
              <a:t>1.</a:t>
            </a:r>
            <a:r>
              <a:rPr lang="zh-CN" altLang="en-US" sz="1200" b="1" dirty="0" smtClean="0"/>
              <a:t>类型比较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zh-CN" altLang="en-US" sz="1200" b="1" dirty="0" smtClean="0"/>
              <a:t>每一种模式，最终反映的</a:t>
            </a:r>
            <a:r>
              <a:rPr lang="zh-CN" altLang="en-US" sz="1200" b="1" dirty="0"/>
              <a:t>都是代码组织关系的</a:t>
            </a:r>
            <a:r>
              <a:rPr lang="zh-CN" altLang="en-US" sz="1200" b="1" dirty="0" smtClean="0"/>
              <a:t>变化，降低代码结构之间的依赖关系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en-US" altLang="zh-CN" sz="1200" b="1" dirty="0" smtClean="0"/>
              <a:t>1</a:t>
            </a:r>
            <a:r>
              <a:rPr lang="zh-CN" altLang="en-US" sz="1200" b="1" dirty="0" smtClean="0"/>
              <a:t>）创建型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不同场景的代码解耦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例如</a:t>
            </a:r>
            <a:r>
              <a:rPr lang="zh-CN" altLang="en-US" sz="1200" b="1" dirty="0" smtClean="0"/>
              <a:t>：</a:t>
            </a:r>
            <a:r>
              <a:rPr lang="zh-CN" altLang="en-US" sz="1200" dirty="0" smtClean="0"/>
              <a:t>对象的创建代码和使用代码，降低创建和使用之间的耦合，因为这些对象的创建比较复杂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en-US" altLang="zh-CN" sz="1200" b="1" dirty="0" smtClean="0"/>
              <a:t>2</a:t>
            </a:r>
            <a:r>
              <a:rPr lang="zh-CN" altLang="en-US" sz="1200" b="1" dirty="0" smtClean="0"/>
              <a:t>）结构型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不同功能的代码解耦，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例如：结构关系有业务代码和非业务代码，业务代码的定义和实现，降低它们之间的依赖关系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en-US" altLang="zh-CN" sz="1200" b="1" dirty="0" smtClean="0"/>
              <a:t>3</a:t>
            </a:r>
            <a:r>
              <a:rPr lang="zh-CN" altLang="en-US" sz="1200" b="1" dirty="0" smtClean="0"/>
              <a:t>）行为型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不同行为的代码解耦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例如：不同</a:t>
            </a:r>
            <a:r>
              <a:rPr lang="zh-CN" altLang="en-US" sz="1200" dirty="0"/>
              <a:t>逻辑</a:t>
            </a:r>
            <a:r>
              <a:rPr lang="zh-CN" altLang="en-US" sz="1200" dirty="0" smtClean="0"/>
              <a:t>或流程</a:t>
            </a:r>
            <a:r>
              <a:rPr lang="zh-CN" altLang="en-US" sz="1200" dirty="0" smtClean="0"/>
              <a:t>之间的业务代码，解决的是逻辑或流程之间的关系依赖</a:t>
            </a:r>
            <a:endParaRPr lang="en-US" altLang="zh-CN" sz="1200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000" dirty="0" smtClean="0"/>
              <a:t>设计模式</a:t>
            </a:r>
            <a:r>
              <a:rPr lang="en-US" altLang="zh-CN" sz="2000" dirty="0" smtClean="0"/>
              <a:t>-</a:t>
            </a:r>
            <a:r>
              <a:rPr lang="zh-CN" altLang="en-US" sz="2000" dirty="0" smtClean="0"/>
              <a:t>类型比较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9000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6443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en-US" altLang="zh-CN" sz="1200" b="1" dirty="0" smtClean="0"/>
              <a:t>1.</a:t>
            </a:r>
            <a:r>
              <a:rPr lang="zh-CN" altLang="en-US" sz="1200" b="1" dirty="0"/>
              <a:t>一种认知方法</a:t>
            </a:r>
            <a:endParaRPr lang="en-US" altLang="zh-CN" sz="1200" b="1" dirty="0"/>
          </a:p>
          <a:p>
            <a:r>
              <a:rPr lang="zh-CN" altLang="en-US" sz="1200" dirty="0" smtClean="0"/>
              <a:t>一</a:t>
            </a:r>
            <a:r>
              <a:rPr lang="zh-CN" altLang="en-US" sz="1200" dirty="0"/>
              <a:t>种对现实世界理解和抽象的</a:t>
            </a:r>
            <a:r>
              <a:rPr lang="zh-CN" altLang="en-US" sz="1200" dirty="0" smtClean="0"/>
              <a:t>方法</a:t>
            </a:r>
            <a:endParaRPr lang="en-US" altLang="zh-CN" sz="1200" dirty="0" smtClean="0"/>
          </a:p>
          <a:p>
            <a:r>
              <a:rPr lang="en-US" altLang="zh-CN" sz="1200" b="1" dirty="0" smtClean="0"/>
              <a:t>2.</a:t>
            </a:r>
            <a:r>
              <a:rPr lang="zh-CN" altLang="en-US" sz="1200" b="1" dirty="0" smtClean="0"/>
              <a:t>现实和抽象 </a:t>
            </a:r>
            <a:endParaRPr lang="en-US" altLang="zh-CN" sz="1200" b="1" dirty="0" smtClean="0"/>
          </a:p>
          <a:p>
            <a:r>
              <a:rPr lang="zh-CN" altLang="en-US" sz="1200" dirty="0" smtClean="0"/>
              <a:t>现实：实体</a:t>
            </a:r>
            <a:r>
              <a:rPr lang="en-US" altLang="zh-CN" sz="1200" dirty="0" smtClean="0"/>
              <a:t>-》</a:t>
            </a:r>
            <a:r>
              <a:rPr lang="zh-CN" altLang="en-US" sz="1200" dirty="0" smtClean="0"/>
              <a:t>要素、连接和功能</a:t>
            </a:r>
            <a:endParaRPr lang="en-US" altLang="zh-CN" sz="1200" dirty="0" smtClean="0"/>
          </a:p>
          <a:p>
            <a:r>
              <a:rPr lang="zh-CN" altLang="en-US" sz="1200" dirty="0" smtClean="0"/>
              <a:t>例如：人 </a:t>
            </a:r>
            <a:r>
              <a:rPr lang="en-US" altLang="zh-CN" sz="1200" dirty="0" smtClean="0"/>
              <a:t>-》</a:t>
            </a:r>
            <a:r>
              <a:rPr lang="zh-CN" altLang="en-US" sz="1200" dirty="0" smtClean="0"/>
              <a:t>要素（姓名 性别 </a:t>
            </a:r>
            <a:r>
              <a:rPr lang="zh-CN" altLang="en-US" sz="1200" dirty="0"/>
              <a:t>民族 籍贯</a:t>
            </a:r>
            <a:r>
              <a:rPr lang="zh-CN" altLang="en-US" sz="1200" dirty="0" smtClean="0"/>
              <a:t>）、连接（</a:t>
            </a:r>
            <a:r>
              <a:rPr lang="zh-CN" altLang="en-US" sz="1200" dirty="0"/>
              <a:t>父子 兄弟</a:t>
            </a:r>
            <a:r>
              <a:rPr lang="zh-CN" altLang="en-US" sz="1200" dirty="0" smtClean="0"/>
              <a:t>）和功能（</a:t>
            </a:r>
            <a:r>
              <a:rPr lang="zh-CN" altLang="en-US" sz="1200" dirty="0"/>
              <a:t>衣食住行</a:t>
            </a:r>
            <a:r>
              <a:rPr lang="zh-CN" altLang="en-US" sz="1200" dirty="0" smtClean="0"/>
              <a:t>）</a:t>
            </a:r>
            <a:endParaRPr lang="en-US" altLang="zh-CN" sz="1200" dirty="0" smtClean="0"/>
          </a:p>
          <a:p>
            <a:r>
              <a:rPr lang="zh-CN" altLang="en-US" sz="1200" dirty="0" smtClean="0"/>
              <a:t>抽象：类</a:t>
            </a:r>
            <a:r>
              <a:rPr lang="en-US" altLang="zh-CN" sz="1200" dirty="0" smtClean="0"/>
              <a:t>-》</a:t>
            </a:r>
            <a:r>
              <a:rPr lang="zh-CN" altLang="en-US" sz="1200" dirty="0" smtClean="0"/>
              <a:t>属性、继承或组合和函数</a:t>
            </a:r>
            <a:endParaRPr lang="en-US" altLang="zh-CN" sz="1200" dirty="0" smtClean="0"/>
          </a:p>
          <a:p>
            <a:r>
              <a:rPr lang="en-US" altLang="zh-CN" sz="1200" b="1" dirty="0" smtClean="0"/>
              <a:t>3.</a:t>
            </a:r>
            <a:r>
              <a:rPr lang="zh-CN" altLang="en-US" sz="1200" b="1" dirty="0" smtClean="0"/>
              <a:t>与面向过程的区别</a:t>
            </a:r>
            <a:endParaRPr lang="en-US" altLang="zh-CN" sz="1200" b="1" dirty="0" smtClean="0"/>
          </a:p>
          <a:p>
            <a:r>
              <a:rPr lang="zh-CN" altLang="en-US" sz="1200" b="1" dirty="0" smtClean="0"/>
              <a:t>两者之间没有绝对的界限，一种相辅相成的关系</a:t>
            </a:r>
            <a:endParaRPr lang="en-US" altLang="zh-CN" sz="1200" b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面向过程</a:t>
            </a:r>
            <a:endParaRPr lang="en-US" altLang="zh-CN" sz="1200" b="1" dirty="0" smtClean="0"/>
          </a:p>
          <a:p>
            <a:r>
              <a:rPr lang="zh-CN" altLang="en-US" sz="1200" dirty="0" smtClean="0"/>
              <a:t>类似做 蛋炒饭：按步骤流程做事，高效，耦合高，可维护性低</a:t>
            </a:r>
            <a:endParaRPr lang="en-US" altLang="zh-CN" sz="1200" dirty="0" smtClean="0"/>
          </a:p>
          <a:p>
            <a:r>
              <a:rPr lang="zh-CN" altLang="en-US" sz="1200" dirty="0"/>
              <a:t>数据只是方法的一个</a:t>
            </a:r>
            <a:r>
              <a:rPr lang="zh-CN" altLang="en-US" sz="1200" dirty="0" smtClean="0"/>
              <a:t>输入</a:t>
            </a:r>
            <a:endParaRPr lang="en-US" altLang="zh-CN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/>
              <a:t>面向对象</a:t>
            </a:r>
            <a:endParaRPr lang="en-US" altLang="zh-CN" sz="1200" b="1" dirty="0"/>
          </a:p>
          <a:p>
            <a:r>
              <a:rPr lang="zh-CN" altLang="en-US" sz="1200" dirty="0" smtClean="0"/>
              <a:t>类似</a:t>
            </a:r>
            <a:r>
              <a:rPr lang="zh-CN" altLang="en-US" sz="1200" dirty="0"/>
              <a:t>做 盖浇饭：菜和饭分离，灵活（复用），耦合低，可维护性高</a:t>
            </a:r>
            <a:endParaRPr lang="en-US" altLang="zh-CN" sz="1200" dirty="0"/>
          </a:p>
          <a:p>
            <a:r>
              <a:rPr lang="zh-CN" altLang="en-US" sz="1200" dirty="0"/>
              <a:t>把数据和方法组织为一个整体来看待</a:t>
            </a:r>
            <a:endParaRPr lang="en-US" altLang="zh-CN" sz="1200" b="1" dirty="0"/>
          </a:p>
          <a:p>
            <a:endParaRPr lang="en-US" altLang="zh-CN" sz="1200" dirty="0" smtClean="0"/>
          </a:p>
          <a:p>
            <a:endParaRPr lang="en-US" altLang="zh-CN" sz="1200" b="1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000" dirty="0" smtClean="0"/>
              <a:t>面向对象</a:t>
            </a:r>
            <a:r>
              <a:rPr lang="en-US" altLang="zh-CN" sz="2000" dirty="0" smtClean="0"/>
              <a:t>-</a:t>
            </a:r>
            <a:r>
              <a:rPr lang="zh-CN" altLang="en-US" sz="2000" dirty="0" smtClean="0"/>
              <a:t>概念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005" y="1273510"/>
            <a:ext cx="3375475" cy="242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326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1200" b="1" dirty="0" smtClean="0"/>
              <a:t>1.</a:t>
            </a:r>
            <a:r>
              <a:rPr lang="zh-CN" altLang="en-US" sz="1200" b="1" dirty="0" smtClean="0"/>
              <a:t> 面向对象的特性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每一个特性都是可以解决一个特定的问题。</a:t>
            </a:r>
            <a:endParaRPr lang="en-US" altLang="zh-CN" sz="1200" dirty="0" smtClean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封装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解决安全性问题。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通过</a:t>
            </a:r>
            <a:r>
              <a:rPr lang="zh-CN" altLang="en-US" sz="1200" b="1" dirty="0" smtClean="0"/>
              <a:t>访问权控制</a:t>
            </a:r>
            <a:r>
              <a:rPr lang="zh-CN" altLang="en-US" sz="1200" dirty="0" smtClean="0"/>
              <a:t>来实现对类的</a:t>
            </a:r>
            <a:r>
              <a:rPr lang="zh-CN" altLang="en-US" sz="1200" b="1" dirty="0" smtClean="0"/>
              <a:t>属性和方法</a:t>
            </a:r>
            <a:r>
              <a:rPr lang="zh-CN" altLang="en-US" sz="1200" dirty="0" smtClean="0"/>
              <a:t>进行</a:t>
            </a:r>
            <a:r>
              <a:rPr lang="zh-CN" altLang="en-US" sz="1200" b="1" dirty="0" smtClean="0"/>
              <a:t>隐藏和暴露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继承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解决复用性问题。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两点建议：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en-US" altLang="zh-CN" sz="1200" dirty="0" smtClean="0"/>
              <a:t>1</a:t>
            </a:r>
            <a:r>
              <a:rPr lang="zh-CN" altLang="en-US" sz="1200" dirty="0" smtClean="0"/>
              <a:t>）一个类如果不是为了被继承而设计的，那么就别去继承它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en-US" altLang="zh-CN" sz="1200" dirty="0" smtClean="0"/>
              <a:t>2</a:t>
            </a:r>
            <a:r>
              <a:rPr lang="zh-CN" altLang="en-US" sz="1200" dirty="0" smtClean="0"/>
              <a:t>）组合优于继承</a:t>
            </a:r>
            <a:endParaRPr lang="en-US" altLang="zh-CN" sz="1200" dirty="0" smtClean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 smtClean="0"/>
              <a:t>多态</a:t>
            </a:r>
            <a:endParaRPr lang="en-US" altLang="zh-CN" sz="1200" b="1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解决角色切换问题。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例如：嘴巴可以用来吃饭、喝水和说话，这个就是嘴巴的角色切换。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父类（接口）通过引用子类（实现类）的对象，来实现同一</a:t>
            </a:r>
            <a:r>
              <a:rPr lang="zh-CN" altLang="en-US" sz="1200" b="1" dirty="0" smtClean="0"/>
              <a:t>方法调用</a:t>
            </a:r>
            <a:r>
              <a:rPr lang="zh-CN" altLang="en-US" sz="1200" dirty="0" smtClean="0"/>
              <a:t>表现</a:t>
            </a:r>
            <a:r>
              <a:rPr lang="zh-CN" altLang="en-US" sz="1200" b="1" dirty="0" smtClean="0"/>
              <a:t>不同行为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多态实现条件：继承、重写和向上转型</a:t>
            </a:r>
            <a:endParaRPr lang="en-US" altLang="zh-CN" sz="1200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000" dirty="0" smtClean="0"/>
              <a:t>面向对象</a:t>
            </a:r>
            <a:r>
              <a:rPr lang="en-US" altLang="zh-CN" sz="2000" dirty="0" smtClean="0"/>
              <a:t>-</a:t>
            </a:r>
            <a:r>
              <a:rPr lang="zh-CN" altLang="en-US" sz="2000" dirty="0" smtClean="0"/>
              <a:t>特性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76003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en-US" altLang="zh-CN" sz="1200" b="1" dirty="0" smtClean="0"/>
              <a:t>1.</a:t>
            </a:r>
            <a:r>
              <a:rPr lang="zh-CN" altLang="en-US" sz="1200" b="1" dirty="0" smtClean="0"/>
              <a:t>工程化思想</a:t>
            </a:r>
            <a:endParaRPr lang="en-US" altLang="zh-CN" sz="1200" b="1" dirty="0" smtClean="0"/>
          </a:p>
          <a:p>
            <a:r>
              <a:rPr lang="zh-CN" altLang="en-US" sz="1200" dirty="0" smtClean="0"/>
              <a:t>将一个任务分成多个可单独验证的阶段来完成。</a:t>
            </a:r>
            <a:endParaRPr lang="en-US" altLang="zh-CN" sz="1200" dirty="0" smtClean="0"/>
          </a:p>
          <a:p>
            <a:r>
              <a:rPr lang="en-US" altLang="zh-CN" sz="1200" b="1" dirty="0" smtClean="0"/>
              <a:t>2.</a:t>
            </a:r>
            <a:r>
              <a:rPr lang="zh-CN" altLang="en-US" sz="1200" b="1" dirty="0" smtClean="0"/>
              <a:t>软件工程</a:t>
            </a:r>
            <a:endParaRPr lang="en-US" altLang="zh-CN" sz="1200" b="1" dirty="0" smtClean="0"/>
          </a:p>
          <a:p>
            <a:r>
              <a:rPr lang="zh-CN" altLang="en-US" sz="1200" dirty="0" smtClean="0"/>
              <a:t>就是一个任务拆解和合并</a:t>
            </a:r>
            <a:r>
              <a:rPr lang="zh-CN" altLang="en-US" sz="1200" dirty="0"/>
              <a:t>的循环迭代</a:t>
            </a:r>
            <a:r>
              <a:rPr lang="zh-CN" altLang="en-US" sz="1200" dirty="0" smtClean="0"/>
              <a:t>验证的过程。</a:t>
            </a:r>
            <a:endParaRPr lang="en-US" altLang="zh-CN" sz="1200" dirty="0" smtClean="0"/>
          </a:p>
          <a:p>
            <a:r>
              <a:rPr lang="en-US" altLang="zh-CN" sz="1200" b="1" dirty="0" smtClean="0"/>
              <a:t>3.</a:t>
            </a:r>
            <a:r>
              <a:rPr lang="zh-CN" altLang="en-US" sz="1200" b="1" dirty="0" smtClean="0"/>
              <a:t>软件工程过程</a:t>
            </a:r>
            <a:endParaRPr lang="en-US" altLang="zh-CN" sz="1200" b="1" dirty="0" smtClean="0"/>
          </a:p>
          <a:p>
            <a:r>
              <a:rPr lang="zh-CN" altLang="en-US" sz="1200" b="1" dirty="0" smtClean="0"/>
              <a:t>过程</a:t>
            </a:r>
            <a:r>
              <a:rPr lang="zh-CN" altLang="en-US" sz="1200" dirty="0" smtClean="0"/>
              <a:t>：分析</a:t>
            </a:r>
            <a:r>
              <a:rPr lang="en-US" altLang="zh-CN" sz="1200" dirty="0" smtClean="0"/>
              <a:t> &lt;-&gt; </a:t>
            </a:r>
            <a:r>
              <a:rPr lang="zh-CN" altLang="en-US" sz="1200" dirty="0" smtClean="0"/>
              <a:t>设计 </a:t>
            </a:r>
            <a:r>
              <a:rPr lang="en-US" altLang="zh-CN" sz="1200" dirty="0" smtClean="0"/>
              <a:t>&lt;-&gt; </a:t>
            </a:r>
            <a:r>
              <a:rPr lang="zh-CN" altLang="en-US" sz="1200" dirty="0" smtClean="0"/>
              <a:t>实现</a:t>
            </a:r>
            <a:endParaRPr lang="en-US" altLang="zh-CN" sz="1200" dirty="0" smtClean="0"/>
          </a:p>
          <a:p>
            <a:r>
              <a:rPr lang="zh-CN" altLang="en-US" sz="1200" b="1" dirty="0" smtClean="0"/>
              <a:t>目标</a:t>
            </a:r>
            <a:r>
              <a:rPr lang="zh-CN" altLang="en-US" sz="1200" dirty="0" smtClean="0"/>
              <a:t>：每一阶段都会解决不同的问题并输出不同粒度的领域对象模型。</a:t>
            </a:r>
            <a:endParaRPr lang="en-US" altLang="zh-CN" sz="1200" dirty="0" smtClean="0"/>
          </a:p>
          <a:p>
            <a:r>
              <a:rPr lang="zh-CN" altLang="en-US" sz="1200" dirty="0" smtClean="0"/>
              <a:t>例如：</a:t>
            </a:r>
            <a:endParaRPr lang="en-US" altLang="zh-CN" sz="1200" dirty="0" smtClean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altLang="zh-CN" sz="1200" dirty="0" smtClean="0"/>
              <a:t>OOA</a:t>
            </a:r>
          </a:p>
          <a:p>
            <a:r>
              <a:rPr lang="zh-CN" altLang="en-US" sz="1200" dirty="0" smtClean="0"/>
              <a:t>解决“做什么”的问题，输出的领域模型为系统、子系统及相关结构。</a:t>
            </a:r>
            <a:endParaRPr lang="en-US" altLang="zh-CN" sz="1200" dirty="0" smtClean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altLang="zh-CN" sz="1200" dirty="0" smtClean="0"/>
              <a:t>OOD</a:t>
            </a:r>
          </a:p>
          <a:p>
            <a:r>
              <a:rPr lang="zh-CN" altLang="en-US" sz="1200" dirty="0" smtClean="0"/>
              <a:t>解决“怎么做”的问题，输出的领域模型为模块、类及相关结构。</a:t>
            </a:r>
            <a:endParaRPr lang="en-US" altLang="zh-CN" sz="1200" dirty="0" smtClean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altLang="zh-CN" sz="1200" dirty="0" smtClean="0"/>
              <a:t>OOP</a:t>
            </a:r>
          </a:p>
          <a:p>
            <a:r>
              <a:rPr lang="zh-CN" altLang="en-US" sz="1200" dirty="0" smtClean="0"/>
              <a:t>使用面向对象语言将“怎么做”这个问题具体实现，输出的领域模型为类及相关组织结构。</a:t>
            </a:r>
            <a:endParaRPr lang="en-US" altLang="zh-CN" sz="1200" dirty="0" smtClean="0"/>
          </a:p>
          <a:p>
            <a:endParaRPr lang="zh-CN" altLang="en-US" sz="12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000" dirty="0" smtClean="0"/>
              <a:t>面向对象</a:t>
            </a:r>
            <a:r>
              <a:rPr lang="en-US" altLang="zh-CN" sz="2000" dirty="0" smtClean="0"/>
              <a:t>-</a:t>
            </a:r>
            <a:r>
              <a:rPr lang="zh-CN" altLang="en-US" sz="2000" dirty="0" smtClean="0"/>
              <a:t>软件工程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62104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wrap="square" lIns="91440" tIns="45720" rIns="91440" bIns="45720" anchor="ctr">
        <a:normAutofit/>
      </a:bodyPr>
      <a:lstStyle>
        <a:defPPr algn="ctr">
          <a:defRPr sz="2000">
            <a:latin typeface="微软雅黑 Light" panose="020B0502040204020203" pitchFamily="34" charset="-122"/>
            <a:ea typeface="微软雅黑 Light" panose="020B0502040204020203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7464</TotalTime>
  <Words>8545</Words>
  <Application>Microsoft Office PowerPoint</Application>
  <PresentationFormat>宽屏</PresentationFormat>
  <Paragraphs>961</Paragraphs>
  <Slides>69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76" baseType="lpstr">
      <vt:lpstr>等线</vt:lpstr>
      <vt:lpstr>等线 Light</vt:lpstr>
      <vt:lpstr>方正兰亭纤黑简体</vt:lpstr>
      <vt:lpstr>微软雅黑</vt:lpstr>
      <vt:lpstr>微软雅黑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10938</dc:creator>
  <cp:lastModifiedBy>keda</cp:lastModifiedBy>
  <cp:revision>2242</cp:revision>
  <dcterms:created xsi:type="dcterms:W3CDTF">2019-06-12T02:22:26Z</dcterms:created>
  <dcterms:modified xsi:type="dcterms:W3CDTF">2021-05-10T05:34:34Z</dcterms:modified>
</cp:coreProperties>
</file>